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90" r:id="rId3"/>
    <p:sldId id="294" r:id="rId4"/>
    <p:sldId id="287" r:id="rId5"/>
    <p:sldId id="288" r:id="rId6"/>
    <p:sldId id="289" r:id="rId7"/>
    <p:sldId id="291" r:id="rId8"/>
    <p:sldId id="302" r:id="rId9"/>
    <p:sldId id="292" r:id="rId10"/>
    <p:sldId id="295" r:id="rId11"/>
    <p:sldId id="293" r:id="rId12"/>
    <p:sldId id="298" r:id="rId13"/>
    <p:sldId id="299" r:id="rId14"/>
    <p:sldId id="300" r:id="rId15"/>
    <p:sldId id="301" r:id="rId16"/>
    <p:sldId id="303" r:id="rId17"/>
    <p:sldId id="304" r:id="rId18"/>
    <p:sldId id="305" r:id="rId19"/>
    <p:sldId id="306" r:id="rId20"/>
    <p:sldId id="308" r:id="rId21"/>
    <p:sldId id="309" r:id="rId22"/>
    <p:sldId id="310" r:id="rId23"/>
    <p:sldId id="315" r:id="rId24"/>
    <p:sldId id="31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wentz" initials="r" lastIdx="1" clrIdx="0">
    <p:extLst>
      <p:ext uri="{19B8F6BF-5375-455C-9EA6-DF929625EA0E}">
        <p15:presenceInfo xmlns:p15="http://schemas.microsoft.com/office/powerpoint/2012/main" userId="S-1-5-21-2572569369-3869331112-296470162-142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" y="1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8BF94-6D53-4356-A941-E940D801E9FF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BC098-392E-4060-8A57-534F1624D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5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6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LPChem: Wz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LPChem: Wz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LPChem: Wz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LPChem: Wz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LPChem: Wz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LPChem: Wz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LPChem: Wz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LPChem: Wz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LPChem: Wz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25436"/>
            <a:ext cx="7886700" cy="8500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377080"/>
            <a:ext cx="7675350" cy="4799884"/>
          </a:xfrm>
        </p:spPr>
        <p:txBody>
          <a:bodyPr/>
          <a:lstStyle>
            <a:lvl1pPr marL="171450" indent="-171450">
              <a:buClr>
                <a:schemeClr val="accent5"/>
              </a:buClr>
              <a:buFont typeface="Wingdings" panose="05000000000000000000" pitchFamily="2" charset="2"/>
              <a:buChar char="v"/>
              <a:defRPr sz="4000"/>
            </a:lvl1pPr>
            <a:lvl2pPr marL="514350" indent="-171450">
              <a:buClr>
                <a:schemeClr val="accent5"/>
              </a:buClr>
              <a:buFont typeface="Wingdings" panose="05000000000000000000" pitchFamily="2" charset="2"/>
              <a:buChar char="Ø"/>
              <a:defRPr sz="3200"/>
            </a:lvl2pPr>
            <a:lvl3pPr marL="857250" indent="-171450">
              <a:buClr>
                <a:schemeClr val="accent5"/>
              </a:buClr>
              <a:buFont typeface="Wingdings" panose="05000000000000000000" pitchFamily="2" charset="2"/>
              <a:buChar char="q"/>
              <a:defRPr sz="2800"/>
            </a:lvl3pPr>
            <a:lvl4pPr marL="1200150" indent="-171450">
              <a:buClr>
                <a:schemeClr val="accent5"/>
              </a:buClr>
              <a:buFont typeface="Courier New" panose="02070309020205020404" pitchFamily="49" charset="0"/>
              <a:buChar char="o"/>
              <a:defRPr sz="2400"/>
            </a:lvl4pPr>
            <a:lvl5pPr marL="1543050" indent="-171450">
              <a:buClr>
                <a:schemeClr val="accent5"/>
              </a:buClr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176963"/>
            <a:ext cx="227867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594872" y="2245915"/>
            <a:ext cx="4114800" cy="273844"/>
          </a:xfrm>
        </p:spPr>
        <p:txBody>
          <a:bodyPr/>
          <a:lstStyle>
            <a:lvl1pPr algn="l">
              <a:defRPr sz="1200" i="1"/>
            </a:lvl1pPr>
          </a:lstStyle>
          <a:p>
            <a:r>
              <a:rPr lang="en-US" dirty="0" err="1" smtClean="0"/>
              <a:t>LPChem</a:t>
            </a:r>
            <a:r>
              <a:rPr lang="en-US" dirty="0" smtClean="0"/>
              <a:t>: </a:t>
            </a:r>
            <a:r>
              <a:rPr lang="en-US" dirty="0" err="1" smtClean="0"/>
              <a:t>Wz</a:t>
            </a:r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176963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28650" y="1050054"/>
            <a:ext cx="7886699" cy="32702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4000">
                <a:schemeClr val="accent1">
                  <a:lumMod val="60000"/>
                  <a:lumOff val="40000"/>
                </a:schemeClr>
              </a:gs>
              <a:gs pos="57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64149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5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LPChem: Wz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LPChem: Wz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LPChem: Wz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LPChem: Wz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LPChem: Wz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LPChem: Wz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LPChem: Wz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LPChem: Wz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2724150"/>
            <a:ext cx="6858000" cy="19502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Intermolecular </a:t>
            </a:r>
            <a:br>
              <a:rPr lang="en-US" dirty="0" smtClean="0"/>
            </a:br>
            <a:r>
              <a:rPr lang="en-US" dirty="0" smtClean="0"/>
              <a:t>Forces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4551957"/>
            <a:ext cx="6858000" cy="565519"/>
          </a:xfrm>
        </p:spPr>
        <p:txBody>
          <a:bodyPr/>
          <a:lstStyle/>
          <a:p>
            <a:r>
              <a:rPr lang="en-US" dirty="0" smtClean="0"/>
              <a:t>Unit 12, Part III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LPChem: Wz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5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Dipole-Dipole Interaction: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968" y="1830069"/>
            <a:ext cx="1814710" cy="67294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dipole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LPChem</a:t>
            </a:r>
            <a:r>
              <a:rPr lang="en-US" dirty="0" smtClean="0"/>
              <a:t>: </a:t>
            </a:r>
            <a:r>
              <a:rPr lang="en-US" dirty="0" err="1" smtClean="0"/>
              <a:t>Wz</a:t>
            </a:r>
            <a:r>
              <a:rPr lang="en-US" dirty="0" smtClean="0"/>
              <a:t>           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62" y="2462115"/>
            <a:ext cx="4778477" cy="194839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338962" y="4441209"/>
            <a:ext cx="2466075" cy="643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5"/>
              </a:buClr>
              <a:buFont typeface="Wingdings" panose="05000000000000000000" pitchFamily="2" charset="2"/>
              <a:buChar char="v"/>
              <a:defRPr sz="4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Ø"/>
              <a:defRPr sz="3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q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i="1" dirty="0"/>
              <a:t>a</a:t>
            </a:r>
            <a:r>
              <a:rPr lang="en-US" sz="3000" i="1" dirty="0" smtClean="0"/>
              <a:t>ttracted to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29323" y="1830069"/>
            <a:ext cx="1814710" cy="672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5"/>
              </a:buClr>
              <a:buFont typeface="Wingdings" panose="05000000000000000000" pitchFamily="2" charset="2"/>
              <a:buChar char="v"/>
              <a:defRPr sz="4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Ø"/>
              <a:defRPr sz="3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q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mtClean="0"/>
              <a:t>dipole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816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Dipole-Dipole Interaction: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377080"/>
            <a:ext cx="4690645" cy="4799884"/>
          </a:xfrm>
        </p:spPr>
        <p:txBody>
          <a:bodyPr>
            <a:normAutofit/>
          </a:bodyPr>
          <a:lstStyle/>
          <a:p>
            <a:r>
              <a:rPr lang="en-US" dirty="0" smtClean="0"/>
              <a:t>What is it?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Who has it?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strong is it?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LPChem</a:t>
            </a:r>
            <a:r>
              <a:rPr lang="en-US" dirty="0" smtClean="0"/>
              <a:t>: </a:t>
            </a:r>
            <a:r>
              <a:rPr lang="en-US" dirty="0" err="1" smtClean="0"/>
              <a:t>Wz</a:t>
            </a:r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01497" y="1377080"/>
            <a:ext cx="4187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/>
              <a:t>Charge attraction between permanent dipoles</a:t>
            </a:r>
            <a:endParaRPr lang="en-US" sz="3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3056021"/>
            <a:ext cx="41876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/>
              <a:t>All polar molecules</a:t>
            </a:r>
            <a:endParaRPr lang="en-US" sz="3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601496" y="4440237"/>
            <a:ext cx="41876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/>
              <a:t>Medium strength</a:t>
            </a:r>
            <a:endParaRPr lang="en-US" sz="3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5215012"/>
            <a:ext cx="4187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/>
              <a:t>It is stronger when the molecules are closer</a:t>
            </a:r>
            <a:r>
              <a:rPr lang="en-US" sz="3000" dirty="0" smtClean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6618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London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377081"/>
            <a:ext cx="7675350" cy="1218636"/>
          </a:xfrm>
        </p:spPr>
        <p:txBody>
          <a:bodyPr>
            <a:normAutofit/>
          </a:bodyPr>
          <a:lstStyle/>
          <a:p>
            <a:r>
              <a:rPr lang="en-US" dirty="0" smtClean="0"/>
              <a:t>London Dispersion (LD) is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smtClean="0">
                <a:solidFill>
                  <a:schemeClr val="accent5"/>
                </a:solidFill>
              </a:rPr>
              <a:t>temporary</a:t>
            </a:r>
            <a:r>
              <a:rPr lang="en-US" dirty="0" smtClean="0"/>
              <a:t> version of DD: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LPChem</a:t>
            </a:r>
            <a:r>
              <a:rPr lang="en-US" dirty="0" smtClean="0"/>
              <a:t>: </a:t>
            </a:r>
            <a:r>
              <a:rPr lang="en-US" dirty="0" err="1" smtClean="0"/>
              <a:t>Wz</a:t>
            </a:r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4325" y="4281642"/>
            <a:ext cx="7675350" cy="21191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5"/>
              </a:buClr>
              <a:buFont typeface="Wingdings" panose="05000000000000000000" pitchFamily="2" charset="2"/>
              <a:buChar char="v"/>
              <a:defRPr sz="4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Ø"/>
              <a:defRPr sz="3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q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We usually assume electrons are evenly distributed in atoms/molecules.</a:t>
            </a:r>
          </a:p>
          <a:p>
            <a:pPr lvl="1"/>
            <a:r>
              <a:rPr lang="en-US" dirty="0" smtClean="0"/>
              <a:t>But electrons are in constant motion, and can “disperse” themselves </a:t>
            </a:r>
            <a:r>
              <a:rPr lang="en-US" dirty="0" smtClean="0">
                <a:solidFill>
                  <a:schemeClr val="accent5"/>
                </a:solidFill>
              </a:rPr>
              <a:t>unevenly</a:t>
            </a:r>
            <a:r>
              <a:rPr lang="en-US" dirty="0" smtClean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2595717"/>
            <a:ext cx="2571750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02" y="2469664"/>
            <a:ext cx="3461795" cy="183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4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London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377081"/>
            <a:ext cx="7675350" cy="1218636"/>
          </a:xfrm>
        </p:spPr>
        <p:txBody>
          <a:bodyPr>
            <a:normAutofit/>
          </a:bodyPr>
          <a:lstStyle/>
          <a:p>
            <a:r>
              <a:rPr lang="en-US" dirty="0" smtClean="0"/>
              <a:t>This causes a </a:t>
            </a:r>
            <a:r>
              <a:rPr lang="en-US" dirty="0" smtClean="0">
                <a:solidFill>
                  <a:schemeClr val="accent5"/>
                </a:solidFill>
              </a:rPr>
              <a:t>temporary dipole</a:t>
            </a:r>
            <a:r>
              <a:rPr lang="en-US" dirty="0" smtClean="0"/>
              <a:t>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LPChem</a:t>
            </a:r>
            <a:r>
              <a:rPr lang="en-US" dirty="0" smtClean="0"/>
              <a:t>: </a:t>
            </a:r>
            <a:r>
              <a:rPr lang="en-US" dirty="0" err="1" smtClean="0"/>
              <a:t>Wz</a:t>
            </a:r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4325" y="4281642"/>
            <a:ext cx="7675350" cy="2119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5"/>
              </a:buClr>
              <a:buFont typeface="Wingdings" panose="05000000000000000000" pitchFamily="2" charset="2"/>
              <a:buChar char="v"/>
              <a:defRPr sz="4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Ø"/>
              <a:defRPr sz="3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q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chemeClr val="accent5"/>
                </a:solidFill>
              </a:rPr>
              <a:t>temporary dipole </a:t>
            </a:r>
            <a:r>
              <a:rPr lang="en-US" dirty="0" smtClean="0"/>
              <a:t>can cause a temporary dipole in other nearby molecules.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2595717"/>
            <a:ext cx="2571750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02" y="2469664"/>
            <a:ext cx="3461795" cy="1839759"/>
          </a:xfrm>
          <a:prstGeom prst="rect">
            <a:avLst/>
          </a:prstGeom>
        </p:spPr>
      </p:pic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3726385" y="1909123"/>
            <a:ext cx="2576512" cy="658813"/>
            <a:chOff x="2238" y="3746"/>
            <a:chExt cx="1623" cy="415"/>
          </a:xfrm>
        </p:grpSpPr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2238" y="3953"/>
              <a:ext cx="1623" cy="0"/>
            </a:xfrm>
            <a:prstGeom prst="line">
              <a:avLst/>
            </a:prstGeom>
            <a:noFill/>
            <a:ln w="1905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2492" y="3746"/>
              <a:ext cx="0" cy="415"/>
            </a:xfrm>
            <a:prstGeom prst="line">
              <a:avLst/>
            </a:prstGeom>
            <a:noFill/>
            <a:ln w="1905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655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London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377081"/>
            <a:ext cx="7675350" cy="1218636"/>
          </a:xfrm>
        </p:spPr>
        <p:txBody>
          <a:bodyPr>
            <a:normAutofit/>
          </a:bodyPr>
          <a:lstStyle/>
          <a:p>
            <a:r>
              <a:rPr lang="en-US" dirty="0" smtClean="0"/>
              <a:t>Attraction between two instantaneous dipoles: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LPChem</a:t>
            </a:r>
            <a:r>
              <a:rPr lang="en-US" dirty="0" smtClean="0"/>
              <a:t>: </a:t>
            </a:r>
            <a:r>
              <a:rPr lang="en-US" dirty="0" err="1" smtClean="0"/>
              <a:t>Wz</a:t>
            </a:r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4325" y="4281642"/>
            <a:ext cx="7675350" cy="2148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5"/>
              </a:buClr>
              <a:buFont typeface="Wingdings" panose="05000000000000000000" pitchFamily="2" charset="2"/>
              <a:buChar char="v"/>
              <a:defRPr sz="4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Ø"/>
              <a:defRPr sz="3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q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This leads to </a:t>
            </a:r>
            <a:r>
              <a:rPr lang="en-US" dirty="0" smtClean="0">
                <a:solidFill>
                  <a:schemeClr val="accent5"/>
                </a:solidFill>
              </a:rPr>
              <a:t>temporary </a:t>
            </a:r>
            <a:r>
              <a:rPr lang="en-US" dirty="0" smtClean="0">
                <a:solidFill>
                  <a:schemeClr val="tx1"/>
                </a:solidFill>
              </a:rPr>
              <a:t>or </a:t>
            </a:r>
            <a:r>
              <a:rPr lang="en-US" i="1" dirty="0" smtClean="0">
                <a:solidFill>
                  <a:schemeClr val="accent5"/>
                </a:solidFill>
              </a:rPr>
              <a:t>instantaneous</a:t>
            </a:r>
            <a:r>
              <a:rPr lang="en-US" dirty="0" smtClean="0">
                <a:solidFill>
                  <a:schemeClr val="tx1"/>
                </a:solidFill>
              </a:rPr>
              <a:t> (only lasting for an instant) </a:t>
            </a:r>
            <a:r>
              <a:rPr lang="en-US" dirty="0" smtClean="0">
                <a:solidFill>
                  <a:schemeClr val="accent6"/>
                </a:solidFill>
              </a:rPr>
              <a:t>attractions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04" y="2981861"/>
            <a:ext cx="7516646" cy="98324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100052" y="2981861"/>
            <a:ext cx="1327355" cy="983245"/>
          </a:xfrm>
          <a:prstGeom prst="ellipse">
            <a:avLst/>
          </a:prstGeom>
          <a:noFill/>
          <a:ln w="1016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1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London Dispersion: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377080"/>
            <a:ext cx="4690645" cy="4799884"/>
          </a:xfrm>
        </p:spPr>
        <p:txBody>
          <a:bodyPr>
            <a:normAutofit/>
          </a:bodyPr>
          <a:lstStyle/>
          <a:p>
            <a:r>
              <a:rPr lang="en-US" dirty="0" smtClean="0"/>
              <a:t>What is it?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Who has it?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strong is it?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LPChem</a:t>
            </a:r>
            <a:r>
              <a:rPr lang="en-US" dirty="0" smtClean="0"/>
              <a:t>: </a:t>
            </a:r>
            <a:r>
              <a:rPr lang="en-US" dirty="0" err="1" smtClean="0"/>
              <a:t>Wz</a:t>
            </a:r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1906" y="1819581"/>
            <a:ext cx="6739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/>
              <a:t>between </a:t>
            </a:r>
            <a:r>
              <a:rPr lang="en-US" sz="3000" i="1" dirty="0" smtClean="0">
                <a:solidFill>
                  <a:schemeClr val="accent5"/>
                </a:solidFill>
              </a:rPr>
              <a:t>temporary dipoles </a:t>
            </a:r>
            <a:r>
              <a:rPr lang="en-US" sz="3000" i="1" dirty="0" smtClean="0"/>
              <a:t>due to uneven e</a:t>
            </a:r>
            <a:r>
              <a:rPr lang="en-US" sz="3000" i="1" baseline="30000" dirty="0" smtClean="0"/>
              <a:t>-</a:t>
            </a:r>
            <a:r>
              <a:rPr lang="en-US" sz="3000" i="1" dirty="0" smtClean="0"/>
              <a:t> dispersion</a:t>
            </a:r>
            <a:endParaRPr lang="en-US" sz="3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409768" y="3056021"/>
            <a:ext cx="43499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/>
              <a:t>All atoms &amp; molecules</a:t>
            </a:r>
            <a:endParaRPr lang="en-US" sz="3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409768" y="4560208"/>
            <a:ext cx="41876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/>
              <a:t>Weakest strength</a:t>
            </a:r>
            <a:endParaRPr lang="en-US" sz="3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623916" y="5210864"/>
            <a:ext cx="5028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/>
              <a:t>S</a:t>
            </a:r>
            <a:r>
              <a:rPr lang="en-US" sz="3000" i="1" dirty="0" smtClean="0"/>
              <a:t>tronger for molecules with greater masses.</a:t>
            </a:r>
            <a:endParaRPr lang="en-US" sz="3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215003" y="1413730"/>
            <a:ext cx="52231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solidFill>
                  <a:schemeClr val="accent5"/>
                </a:solidFill>
              </a:rPr>
              <a:t>Instantaneous</a:t>
            </a:r>
            <a:r>
              <a:rPr lang="en-US" sz="3000" i="1" dirty="0" smtClean="0"/>
              <a:t> attraction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418849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377081"/>
            <a:ext cx="7675350" cy="1218636"/>
          </a:xfrm>
        </p:spPr>
        <p:txBody>
          <a:bodyPr>
            <a:normAutofit/>
          </a:bodyPr>
          <a:lstStyle/>
          <a:p>
            <a:r>
              <a:rPr lang="en-US" dirty="0" smtClean="0"/>
              <a:t>Hydrogen Bonding (HB) is</a:t>
            </a:r>
            <a:r>
              <a:rPr lang="en-US" dirty="0"/>
              <a:t> </a:t>
            </a:r>
            <a:r>
              <a:rPr lang="en-US" dirty="0" smtClean="0"/>
              <a:t>the extreme version of DD: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LPChem</a:t>
            </a:r>
            <a:r>
              <a:rPr lang="en-US" dirty="0" smtClean="0"/>
              <a:t>: </a:t>
            </a:r>
            <a:r>
              <a:rPr lang="en-US" dirty="0" err="1" smtClean="0"/>
              <a:t>Wz</a:t>
            </a:r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02394" y="2595717"/>
            <a:ext cx="4112956" cy="252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5"/>
              </a:buClr>
              <a:buFont typeface="Wingdings" panose="05000000000000000000" pitchFamily="2" charset="2"/>
              <a:buChar char="v"/>
              <a:defRPr sz="4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Ø"/>
              <a:defRPr sz="3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q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Extremely electronegative elements cause </a:t>
            </a:r>
            <a:r>
              <a:rPr lang="en-US" dirty="0" smtClean="0">
                <a:solidFill>
                  <a:schemeClr val="accent6"/>
                </a:solidFill>
              </a:rPr>
              <a:t>extremely polar bonds</a:t>
            </a:r>
            <a:r>
              <a:rPr lang="en-US" dirty="0" smtClean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2" y="2595717"/>
            <a:ext cx="4214071" cy="25210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71950" y="5091702"/>
            <a:ext cx="8480322" cy="11102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5"/>
              </a:buClr>
              <a:buFont typeface="Wingdings" panose="05000000000000000000" pitchFamily="2" charset="2"/>
              <a:buChar char="v"/>
              <a:defRPr sz="4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Ø"/>
              <a:defRPr sz="3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q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When hydrogen is involved, the </a:t>
            </a:r>
            <a:r>
              <a:rPr lang="en-US" dirty="0" smtClean="0">
                <a:solidFill>
                  <a:srgbClr val="FF0000"/>
                </a:solidFill>
              </a:rPr>
              <a:t>dipole-dipole force</a:t>
            </a:r>
            <a:r>
              <a:rPr lang="en-US" dirty="0" smtClean="0"/>
              <a:t> is far stronger than usual.</a:t>
            </a:r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 rot="18715709">
            <a:off x="2421552" y="2822554"/>
            <a:ext cx="1705439" cy="463673"/>
            <a:chOff x="2238" y="3746"/>
            <a:chExt cx="1623" cy="415"/>
          </a:xfrm>
        </p:grpSpPr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238" y="3953"/>
              <a:ext cx="1623" cy="0"/>
            </a:xfrm>
            <a:prstGeom prst="line">
              <a:avLst/>
            </a:prstGeom>
            <a:noFill/>
            <a:ln w="190500">
              <a:solidFill>
                <a:schemeClr val="accent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492" y="3746"/>
              <a:ext cx="0" cy="415"/>
            </a:xfrm>
            <a:prstGeom prst="line">
              <a:avLst/>
            </a:prstGeom>
            <a:noFill/>
            <a:ln w="19050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 rot="18715709">
            <a:off x="-83442" y="2835061"/>
            <a:ext cx="1705439" cy="463673"/>
            <a:chOff x="2238" y="3746"/>
            <a:chExt cx="1623" cy="415"/>
          </a:xfrm>
        </p:grpSpPr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2238" y="3953"/>
              <a:ext cx="1623" cy="0"/>
            </a:xfrm>
            <a:prstGeom prst="line">
              <a:avLst/>
            </a:prstGeom>
            <a:noFill/>
            <a:ln w="190500">
              <a:solidFill>
                <a:schemeClr val="accent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2492" y="3746"/>
              <a:ext cx="0" cy="415"/>
            </a:xfrm>
            <a:prstGeom prst="line">
              <a:avLst/>
            </a:prstGeom>
            <a:noFill/>
            <a:ln w="19050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 rot="18715709">
            <a:off x="1142699" y="4185042"/>
            <a:ext cx="1705439" cy="463673"/>
            <a:chOff x="2238" y="3746"/>
            <a:chExt cx="1623" cy="415"/>
          </a:xfrm>
        </p:grpSpPr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2238" y="3953"/>
              <a:ext cx="1623" cy="0"/>
            </a:xfrm>
            <a:prstGeom prst="line">
              <a:avLst/>
            </a:prstGeom>
            <a:noFill/>
            <a:ln w="190500">
              <a:solidFill>
                <a:schemeClr val="accent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2492" y="3746"/>
              <a:ext cx="0" cy="415"/>
            </a:xfrm>
            <a:prstGeom prst="line">
              <a:avLst/>
            </a:prstGeom>
            <a:noFill/>
            <a:ln w="19050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3"/>
          <p:cNvGrpSpPr>
            <a:grpSpLocks/>
          </p:cNvGrpSpPr>
          <p:nvPr/>
        </p:nvGrpSpPr>
        <p:grpSpPr bwMode="auto">
          <a:xfrm rot="13462554">
            <a:off x="3587298" y="2792823"/>
            <a:ext cx="1705439" cy="463673"/>
            <a:chOff x="2238" y="3746"/>
            <a:chExt cx="1623" cy="415"/>
          </a:xfrm>
        </p:grpSpPr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2238" y="3953"/>
              <a:ext cx="1623" cy="0"/>
            </a:xfrm>
            <a:prstGeom prst="line">
              <a:avLst/>
            </a:prstGeom>
            <a:noFill/>
            <a:ln w="190500">
              <a:solidFill>
                <a:schemeClr val="accent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>
              <a:off x="2492" y="3746"/>
              <a:ext cx="0" cy="415"/>
            </a:xfrm>
            <a:prstGeom prst="line">
              <a:avLst/>
            </a:prstGeom>
            <a:noFill/>
            <a:ln w="19050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13"/>
          <p:cNvGrpSpPr>
            <a:grpSpLocks/>
          </p:cNvGrpSpPr>
          <p:nvPr/>
        </p:nvGrpSpPr>
        <p:grpSpPr bwMode="auto">
          <a:xfrm rot="13462554">
            <a:off x="2281689" y="4186197"/>
            <a:ext cx="1705439" cy="463673"/>
            <a:chOff x="2238" y="3746"/>
            <a:chExt cx="1623" cy="415"/>
          </a:xfrm>
        </p:grpSpPr>
        <p:sp>
          <p:nvSpPr>
            <p:cNvPr id="24" name="Line 11"/>
            <p:cNvSpPr>
              <a:spLocks noChangeShapeType="1"/>
            </p:cNvSpPr>
            <p:nvPr/>
          </p:nvSpPr>
          <p:spPr bwMode="auto">
            <a:xfrm>
              <a:off x="2238" y="3953"/>
              <a:ext cx="1623" cy="0"/>
            </a:xfrm>
            <a:prstGeom prst="line">
              <a:avLst/>
            </a:prstGeom>
            <a:noFill/>
            <a:ln w="190500">
              <a:solidFill>
                <a:schemeClr val="accent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>
              <a:off x="2492" y="3746"/>
              <a:ext cx="0" cy="415"/>
            </a:xfrm>
            <a:prstGeom prst="line">
              <a:avLst/>
            </a:prstGeom>
            <a:noFill/>
            <a:ln w="19050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13"/>
          <p:cNvGrpSpPr>
            <a:grpSpLocks/>
          </p:cNvGrpSpPr>
          <p:nvPr/>
        </p:nvGrpSpPr>
        <p:grpSpPr bwMode="auto">
          <a:xfrm rot="13462554">
            <a:off x="1072218" y="2784884"/>
            <a:ext cx="1705439" cy="463673"/>
            <a:chOff x="2238" y="3746"/>
            <a:chExt cx="1623" cy="415"/>
          </a:xfrm>
        </p:grpSpPr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2238" y="3953"/>
              <a:ext cx="1623" cy="0"/>
            </a:xfrm>
            <a:prstGeom prst="line">
              <a:avLst/>
            </a:prstGeom>
            <a:noFill/>
            <a:ln w="190500">
              <a:solidFill>
                <a:schemeClr val="accent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>
              <a:off x="2492" y="3746"/>
              <a:ext cx="0" cy="415"/>
            </a:xfrm>
            <a:prstGeom prst="line">
              <a:avLst/>
            </a:prstGeom>
            <a:noFill/>
            <a:ln w="19050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Oval 28"/>
          <p:cNvSpPr/>
          <p:nvPr/>
        </p:nvSpPr>
        <p:spPr>
          <a:xfrm rot="18946278">
            <a:off x="2693863" y="3615685"/>
            <a:ext cx="639580" cy="504618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2730588">
            <a:off x="1814029" y="3560602"/>
            <a:ext cx="639580" cy="504618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9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2" y="1377080"/>
            <a:ext cx="8047808" cy="1388691"/>
          </a:xfrm>
        </p:spPr>
        <p:txBody>
          <a:bodyPr>
            <a:normAutofit lnSpcReduction="10000"/>
          </a:bodyPr>
          <a:lstStyle/>
          <a:p>
            <a:pPr marL="171450" lvl="1"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Hydrogen </a:t>
            </a:r>
            <a:r>
              <a:rPr lang="en-US" dirty="0"/>
              <a:t>is special </a:t>
            </a:r>
            <a:r>
              <a:rPr lang="en-US" dirty="0" smtClean="0"/>
              <a:t>(as always) because </a:t>
            </a:r>
            <a:r>
              <a:rPr lang="en-US" dirty="0"/>
              <a:t>it only has electrons in one energy level.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LPChem</a:t>
            </a:r>
            <a:r>
              <a:rPr lang="en-US" dirty="0" smtClean="0"/>
              <a:t>: </a:t>
            </a:r>
            <a:r>
              <a:rPr lang="en-US" dirty="0" err="1" smtClean="0"/>
              <a:t>Wz</a:t>
            </a:r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98347" y="2765772"/>
            <a:ext cx="3664974" cy="252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5"/>
              </a:buClr>
              <a:buFont typeface="Wingdings" panose="05000000000000000000" pitchFamily="2" charset="2"/>
              <a:buChar char="v"/>
              <a:defRPr sz="4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Ø"/>
              <a:defRPr sz="3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q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If a polar bond causes H to partially “lose” its only two electrons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2" y="2595717"/>
            <a:ext cx="4214071" cy="25210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371600" y="5091702"/>
            <a:ext cx="7280672" cy="1110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5"/>
              </a:buClr>
              <a:buFont typeface="Wingdings" panose="05000000000000000000" pitchFamily="2" charset="2"/>
              <a:buChar char="v"/>
              <a:defRPr sz="4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Ø"/>
              <a:defRPr sz="3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q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dirty="0"/>
              <a:t>to the element it is sharing with, wackiness ensues.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012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377081"/>
            <a:ext cx="7675350" cy="1218636"/>
          </a:xfrm>
        </p:spPr>
        <p:txBody>
          <a:bodyPr>
            <a:normAutofit fontScale="92500"/>
          </a:bodyPr>
          <a:lstStyle/>
          <a:p>
            <a:pPr marL="171450" lvl="1"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Only the three most electronegative elements can cause H-bonding: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LPChem</a:t>
            </a:r>
            <a:r>
              <a:rPr lang="en-US" dirty="0" smtClean="0"/>
              <a:t>: </a:t>
            </a:r>
            <a:r>
              <a:rPr lang="en-US" dirty="0" err="1" smtClean="0"/>
              <a:t>Wz</a:t>
            </a:r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02394" y="2595717"/>
            <a:ext cx="4112956" cy="252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5"/>
              </a:buClr>
              <a:buFont typeface="Wingdings" panose="05000000000000000000" pitchFamily="2" charset="2"/>
              <a:buChar char="v"/>
              <a:defRPr sz="4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Ø"/>
              <a:defRPr sz="3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q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N, O, F</a:t>
            </a:r>
          </a:p>
          <a:p>
            <a:pPr lvl="1"/>
            <a:r>
              <a:rPr lang="en-US" dirty="0" smtClean="0"/>
              <a:t>The H must be bonded </a:t>
            </a:r>
            <a:r>
              <a:rPr lang="en-US" i="1" dirty="0" smtClean="0">
                <a:solidFill>
                  <a:schemeClr val="accent5"/>
                </a:solidFill>
              </a:rPr>
              <a:t>directly</a:t>
            </a:r>
            <a:r>
              <a:rPr lang="en-US" dirty="0" smtClean="0"/>
              <a:t> to one of those elements.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2" y="2595717"/>
            <a:ext cx="4214071" cy="25210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71950" y="5091702"/>
            <a:ext cx="8480322" cy="1110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5"/>
              </a:buClr>
              <a:buFont typeface="Wingdings" panose="05000000000000000000" pitchFamily="2" charset="2"/>
              <a:buChar char="v"/>
              <a:defRPr sz="4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Ø"/>
              <a:defRPr sz="3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q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Although it is called a “hydrogen-bond” it is NOT a real covalent bond.</a:t>
            </a:r>
          </a:p>
        </p:txBody>
      </p:sp>
    </p:spTree>
    <p:extLst>
      <p:ext uri="{BB962C8B-B14F-4D97-AF65-F5344CB8AC3E}">
        <p14:creationId xmlns:p14="http://schemas.microsoft.com/office/powerpoint/2010/main" val="366092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Bonding: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377080"/>
            <a:ext cx="4690645" cy="4799884"/>
          </a:xfrm>
        </p:spPr>
        <p:txBody>
          <a:bodyPr>
            <a:normAutofit/>
          </a:bodyPr>
          <a:lstStyle/>
          <a:p>
            <a:r>
              <a:rPr lang="en-US" dirty="0" smtClean="0"/>
              <a:t>What is it?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Who has it?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strong is it?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LPChem</a:t>
            </a:r>
            <a:r>
              <a:rPr lang="en-US" dirty="0" smtClean="0"/>
              <a:t>: </a:t>
            </a:r>
            <a:r>
              <a:rPr lang="en-US" dirty="0" err="1" smtClean="0"/>
              <a:t>Wz</a:t>
            </a:r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78826" y="1377080"/>
            <a:ext cx="49103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/>
              <a:t>Extreme attraction between molecules with N-H, O-H, or F-H bonds.</a:t>
            </a:r>
            <a:endParaRPr lang="en-US" sz="3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381773" y="2761296"/>
            <a:ext cx="4187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/>
              <a:t>Molecules with H </a:t>
            </a:r>
            <a:r>
              <a:rPr lang="en-US" sz="3000" i="1" dirty="0" smtClean="0">
                <a:solidFill>
                  <a:schemeClr val="accent5"/>
                </a:solidFill>
              </a:rPr>
              <a:t>bound directly </a:t>
            </a:r>
            <a:r>
              <a:rPr lang="en-US" sz="3000" i="1" dirty="0" smtClean="0"/>
              <a:t>to N, O, F</a:t>
            </a:r>
            <a:endParaRPr lang="en-US" sz="3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381773" y="4578347"/>
            <a:ext cx="41876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/>
              <a:t>Greatest strength</a:t>
            </a:r>
            <a:endParaRPr lang="en-US" sz="3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907323" y="5270517"/>
            <a:ext cx="6168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Sometimes called a “pseudo bond”, but it is NOT chemical bonding.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43685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000" dirty="0" err="1" smtClean="0"/>
              <a:t>LPChem</a:t>
            </a:r>
            <a:r>
              <a:rPr lang="en-US" altLang="en-US" sz="1000" dirty="0" smtClean="0"/>
              <a:t> after </a:t>
            </a:r>
            <a:r>
              <a:rPr lang="en-US" altLang="en-US" sz="1000" dirty="0" err="1" smtClean="0"/>
              <a:t>Johannesson</a:t>
            </a:r>
            <a:endParaRPr lang="en-US" altLang="en-US" sz="1000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A. </a:t>
            </a:r>
            <a:r>
              <a:rPr lang="en-US" altLang="en-US" dirty="0" smtClean="0"/>
              <a:t>Polar Bonds</a:t>
            </a:r>
            <a:endParaRPr lang="en-US" alt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447800"/>
            <a:ext cx="7772400" cy="198437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A bond between atoms of two different elements tends to be </a:t>
            </a:r>
            <a:r>
              <a:rPr lang="en-US" altLang="en-US" dirty="0" smtClean="0">
                <a:solidFill>
                  <a:schemeClr val="accent5"/>
                </a:solidFill>
              </a:rPr>
              <a:t>polar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>
              <a:spcBef>
                <a:spcPct val="30000"/>
              </a:spcBef>
            </a:pPr>
            <a:r>
              <a:rPr lang="en-US" altLang="en-US" dirty="0" smtClean="0"/>
              <a:t>One end is slightly positive, the other is slightly negative.</a:t>
            </a:r>
            <a:endParaRPr lang="en-US" altLang="en-US" dirty="0"/>
          </a:p>
        </p:txBody>
      </p: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4572000" y="3636621"/>
            <a:ext cx="2830512" cy="2032000"/>
            <a:chOff x="2170" y="2289"/>
            <a:chExt cx="1783" cy="1280"/>
          </a:xfrm>
        </p:grpSpPr>
        <p:pic>
          <p:nvPicPr>
            <p:cNvPr id="33797" name="Picture 5" descr="HCl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99" b="14430"/>
            <a:stretch>
              <a:fillRect/>
            </a:stretch>
          </p:blipFill>
          <p:spPr bwMode="auto">
            <a:xfrm>
              <a:off x="2170" y="2289"/>
              <a:ext cx="1783" cy="128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798" name="Text Box 6"/>
            <p:cNvSpPr txBox="1">
              <a:spLocks noChangeArrowheads="1"/>
            </p:cNvSpPr>
            <p:nvPr/>
          </p:nvSpPr>
          <p:spPr bwMode="auto">
            <a:xfrm>
              <a:off x="2385" y="2731"/>
              <a:ext cx="128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H    Cl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438284" y="3786184"/>
            <a:ext cx="1595438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9000" dirty="0">
                <a:solidFill>
                  <a:schemeClr val="folHlink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</a:t>
            </a:r>
            <a:r>
              <a:rPr kumimoji="1" lang="en-US" altLang="en-US" sz="9000" baseline="30000" dirty="0">
                <a:solidFill>
                  <a:schemeClr val="folHlink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+</a:t>
            </a:r>
            <a:endParaRPr kumimoji="1" lang="en-US" altLang="en-US" sz="9000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7402272" y="3795709"/>
            <a:ext cx="1595438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9000" dirty="0">
                <a:solidFill>
                  <a:schemeClr val="folHlink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</a:t>
            </a:r>
            <a:r>
              <a:rPr kumimoji="1" lang="en-US" altLang="en-US" sz="9000" baseline="30000" dirty="0">
                <a:solidFill>
                  <a:schemeClr val="folHlink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</a:t>
            </a:r>
            <a:endParaRPr kumimoji="1" lang="en-US" altLang="en-US" sz="9000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grpSp>
        <p:nvGrpSpPr>
          <p:cNvPr id="33805" name="Group 13"/>
          <p:cNvGrpSpPr>
            <a:grpSpLocks/>
          </p:cNvGrpSpPr>
          <p:nvPr/>
        </p:nvGrpSpPr>
        <p:grpSpPr bwMode="auto">
          <a:xfrm>
            <a:off x="4644231" y="5891326"/>
            <a:ext cx="2576512" cy="658813"/>
            <a:chOff x="2238" y="3746"/>
            <a:chExt cx="1623" cy="415"/>
          </a:xfrm>
        </p:grpSpPr>
        <p:sp>
          <p:nvSpPr>
            <p:cNvPr id="33803" name="Line 11"/>
            <p:cNvSpPr>
              <a:spLocks noChangeShapeType="1"/>
            </p:cNvSpPr>
            <p:nvPr/>
          </p:nvSpPr>
          <p:spPr bwMode="auto">
            <a:xfrm>
              <a:off x="2238" y="3953"/>
              <a:ext cx="1623" cy="0"/>
            </a:xfrm>
            <a:prstGeom prst="line">
              <a:avLst/>
            </a:prstGeom>
            <a:noFill/>
            <a:ln w="1905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" name="Line 12"/>
            <p:cNvSpPr>
              <a:spLocks noChangeShapeType="1"/>
            </p:cNvSpPr>
            <p:nvPr/>
          </p:nvSpPr>
          <p:spPr bwMode="auto">
            <a:xfrm>
              <a:off x="2492" y="3746"/>
              <a:ext cx="0" cy="415"/>
            </a:xfrm>
            <a:prstGeom prst="line">
              <a:avLst/>
            </a:prstGeom>
            <a:noFill/>
            <a:ln w="1905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42754" y="3123377"/>
            <a:ext cx="3111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accent5"/>
                </a:solidFill>
              </a:rPr>
              <a:t>This symbol: </a:t>
            </a:r>
            <a:r>
              <a:rPr kumimoji="1" lang="en-US" altLang="en-US" sz="2800" dirty="0">
                <a:solidFill>
                  <a:schemeClr val="folHlink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</a:t>
            </a:r>
            <a:r>
              <a:rPr lang="en-US" sz="2800" dirty="0" smtClean="0">
                <a:solidFill>
                  <a:schemeClr val="accent5"/>
                </a:solidFill>
              </a:rPr>
              <a:t>  means “partial.”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accent5"/>
                </a:solidFill>
              </a:rPr>
              <a:t>This type of arrow: </a:t>
            </a:r>
            <a:r>
              <a:rPr lang="en-US" sz="4000" b="1" dirty="0" smtClean="0">
                <a:solidFill>
                  <a:schemeClr val="accent5"/>
                </a:solidFill>
              </a:rPr>
              <a:t>→</a:t>
            </a:r>
          </a:p>
          <a:p>
            <a:r>
              <a:rPr lang="en-US" sz="2800" dirty="0" smtClean="0">
                <a:solidFill>
                  <a:schemeClr val="accent5"/>
                </a:solidFill>
              </a:rPr>
              <a:t>	is a “dipole.”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9061" y="5039971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61152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 autoUpdateAnimBg="0"/>
      <p:bldP spid="33800" grpId="0"/>
      <p:bldP spid="33801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IMFs are present?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LPChem</a:t>
            </a:r>
            <a:r>
              <a:rPr lang="en-US" dirty="0" smtClean="0"/>
              <a:t>: </a:t>
            </a:r>
            <a:r>
              <a:rPr lang="en-US" dirty="0" err="1" smtClean="0"/>
              <a:t>Wz</a:t>
            </a:r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558" y="1460223"/>
            <a:ext cx="2728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LD    DD    HB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41755"/>
            <a:ext cx="1741027" cy="7334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3" y="3225552"/>
            <a:ext cx="1426322" cy="13874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3" y="4863284"/>
            <a:ext cx="1442592" cy="1313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558" y="2260652"/>
            <a:ext cx="67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LD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5136" y="2260653"/>
            <a:ext cx="797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</a:rPr>
              <a:t>D</a:t>
            </a:r>
            <a:r>
              <a:rPr lang="en-US" sz="3200" dirty="0" smtClean="0">
                <a:solidFill>
                  <a:srgbClr val="92D050"/>
                </a:solidFill>
              </a:rPr>
              <a:t>D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0363" y="2241753"/>
            <a:ext cx="503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--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558" y="3626874"/>
            <a:ext cx="67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LD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558" y="5227735"/>
            <a:ext cx="67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LD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75" y="3626875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--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9097" y="5227735"/>
            <a:ext cx="797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</a:rPr>
              <a:t>D</a:t>
            </a:r>
            <a:r>
              <a:rPr lang="en-US" sz="3200" dirty="0" smtClean="0">
                <a:solidFill>
                  <a:srgbClr val="92D050"/>
                </a:solidFill>
              </a:rPr>
              <a:t>D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10362" y="3626875"/>
            <a:ext cx="503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--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10362" y="5227735"/>
            <a:ext cx="503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--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0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IMFs are present?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LPChem</a:t>
            </a:r>
            <a:r>
              <a:rPr lang="en-US" dirty="0" smtClean="0"/>
              <a:t>: </a:t>
            </a:r>
            <a:r>
              <a:rPr lang="en-US" dirty="0" err="1" smtClean="0"/>
              <a:t>Wz</a:t>
            </a:r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558" y="1460223"/>
            <a:ext cx="2728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LD    DD    HB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558" y="2260652"/>
            <a:ext cx="67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3"/>
                </a:solidFill>
              </a:rPr>
              <a:t>LD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75" y="2260652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--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0363" y="2241753"/>
            <a:ext cx="503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--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558" y="3626874"/>
            <a:ext cx="67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3"/>
                </a:solidFill>
              </a:rPr>
              <a:t>LD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558" y="5227735"/>
            <a:ext cx="67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3"/>
                </a:solidFill>
              </a:rPr>
              <a:t>LD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75" y="3626875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--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9097" y="5227735"/>
            <a:ext cx="797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</a:rPr>
              <a:t>D</a:t>
            </a:r>
            <a:r>
              <a:rPr lang="en-US" sz="3200" dirty="0" smtClean="0">
                <a:solidFill>
                  <a:schemeClr val="accent3"/>
                </a:solidFill>
              </a:rPr>
              <a:t>D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7853" y="3626874"/>
            <a:ext cx="834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/>
                </a:solidFill>
              </a:rPr>
              <a:t>HB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10362" y="5227735"/>
            <a:ext cx="772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/>
                </a:solidFill>
              </a:rPr>
              <a:t>HB</a:t>
            </a:r>
            <a:endParaRPr lang="en-US" sz="3200" dirty="0">
              <a:solidFill>
                <a:schemeClr val="accent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5" y="2260652"/>
            <a:ext cx="2325909" cy="572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1" y="3140781"/>
            <a:ext cx="2126703" cy="14406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1" y="4821706"/>
            <a:ext cx="2291465" cy="144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0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IMFs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377080"/>
            <a:ext cx="7675350" cy="26934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More IMFs make a substance “stick together” more.  This increases:</a:t>
            </a:r>
          </a:p>
          <a:p>
            <a:pPr lvl="1"/>
            <a:r>
              <a:rPr lang="en-US" dirty="0" smtClean="0"/>
              <a:t>Melting &amp; Boiling points</a:t>
            </a:r>
          </a:p>
          <a:p>
            <a:pPr lvl="1"/>
            <a:r>
              <a:rPr lang="en-US" dirty="0" smtClean="0"/>
              <a:t>Cohesion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LPChem: Wz              </a:t>
            </a:r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374" y="2642370"/>
            <a:ext cx="1904713" cy="1428186"/>
          </a:xfrm>
          <a:prstGeom prst="rect">
            <a:avLst/>
          </a:prstGeom>
          <a:noFill/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2" y="4440237"/>
            <a:ext cx="3417888" cy="1811337"/>
          </a:xfrm>
          <a:prstGeom prst="rect">
            <a:avLst/>
          </a:prstGeom>
          <a:noFill/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40000" y="3781321"/>
            <a:ext cx="4257462" cy="2470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5"/>
              </a:buClr>
              <a:buFont typeface="Wingdings" panose="05000000000000000000" pitchFamily="2" charset="2"/>
              <a:buChar char="v"/>
              <a:defRPr sz="4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Ø"/>
              <a:defRPr sz="3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q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Surface Tension: </a:t>
            </a:r>
            <a:r>
              <a:rPr lang="en-US" sz="2800" dirty="0" smtClean="0"/>
              <a:t>the </a:t>
            </a:r>
            <a:r>
              <a:rPr lang="en-US" altLang="en-US" sz="2800" dirty="0" smtClean="0"/>
              <a:t>attractive force between particles in a liquid that minimizes surface area.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IMFs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400" y="3043852"/>
            <a:ext cx="5579269" cy="2365289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Capillary action: </a:t>
            </a:r>
            <a:r>
              <a:rPr lang="en-US" altLang="en-US" dirty="0"/>
              <a:t>attractive force between the surface of a liquid and the surface of a </a:t>
            </a:r>
            <a:r>
              <a:rPr lang="en-US" altLang="en-US" dirty="0" smtClean="0"/>
              <a:t>solid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LPChem</a:t>
            </a:r>
            <a:r>
              <a:rPr lang="en-US" dirty="0" smtClean="0"/>
              <a:t>: </a:t>
            </a:r>
            <a:r>
              <a:rPr lang="en-US" dirty="0" err="1" smtClean="0"/>
              <a:t>Wz</a:t>
            </a:r>
            <a:r>
              <a:rPr lang="en-US" dirty="0" smtClean="0"/>
              <a:t>              </a:t>
            </a:r>
            <a:endParaRPr lang="en-US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223967"/>
              </p:ext>
            </p:extLst>
          </p:nvPr>
        </p:nvGraphicFramePr>
        <p:xfrm>
          <a:off x="6571669" y="2545907"/>
          <a:ext cx="2096081" cy="2248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Photo Editor Photo" r:id="rId3" imgW="3561905" imgH="3820058" progId="MSPhotoEd.3">
                  <p:embed/>
                </p:oleObj>
              </mc:Choice>
              <mc:Fallback>
                <p:oleObj name="Photo Editor Photo" r:id="rId3" imgW="3561905" imgH="382005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1669" y="2545907"/>
                        <a:ext cx="2096081" cy="2248343"/>
                      </a:xfrm>
                      <a:prstGeom prst="rect">
                        <a:avLst/>
                      </a:prstGeom>
                      <a:noFill/>
                      <a:ln w="28575" cap="sq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992400" y="1529480"/>
            <a:ext cx="7675350" cy="16566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5"/>
              </a:buClr>
              <a:buFont typeface="Wingdings" panose="05000000000000000000" pitchFamily="2" charset="2"/>
              <a:buChar char="v"/>
              <a:defRPr sz="4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Ø"/>
              <a:defRPr sz="3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q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Polar substances also stick to </a:t>
            </a:r>
            <a:r>
              <a:rPr lang="en-US" i="1" dirty="0" smtClean="0"/>
              <a:t>other</a:t>
            </a:r>
            <a:r>
              <a:rPr lang="en-US" dirty="0" smtClean="0"/>
              <a:t> polar substances, leading to: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92400" y="5292195"/>
            <a:ext cx="7675350" cy="1016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5"/>
              </a:buClr>
              <a:buFont typeface="Wingdings" panose="05000000000000000000" pitchFamily="2" charset="2"/>
              <a:buChar char="v"/>
              <a:defRPr sz="4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Ø"/>
              <a:defRPr sz="3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q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Mutual Solubility &amp; Miscibility (dissolving &amp; mixing together)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42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IMFs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06" y="1377080"/>
            <a:ext cx="4089517" cy="382910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Dissolving &amp; 	mixing:</a:t>
            </a:r>
          </a:p>
          <a:p>
            <a:pPr lvl="1"/>
            <a:r>
              <a:rPr lang="en-US" dirty="0" smtClean="0"/>
              <a:t>Polar molecules (like water) are attracted to other polar molecules.  They dissolve/mix together easily.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LPChem: Wz           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323" y="1377080"/>
            <a:ext cx="4071027" cy="382910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54806" y="5206181"/>
            <a:ext cx="7675350" cy="9707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5"/>
              </a:buClr>
              <a:buFont typeface="Wingdings" panose="05000000000000000000" pitchFamily="2" charset="2"/>
              <a:buChar char="v"/>
              <a:defRPr sz="4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Ø"/>
              <a:defRPr sz="3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q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Nonpolar molecules (like oil) do not dissolve/mix with polar substances.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5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000" dirty="0" err="1" smtClean="0"/>
              <a:t>LPChem</a:t>
            </a:r>
            <a:r>
              <a:rPr lang="en-US" altLang="en-US" sz="1000" dirty="0" smtClean="0"/>
              <a:t> after </a:t>
            </a:r>
            <a:r>
              <a:rPr lang="en-US" altLang="en-US" sz="1000" dirty="0" err="1" smtClean="0"/>
              <a:t>Johannesson</a:t>
            </a:r>
            <a:endParaRPr lang="en-US" altLang="en-US" sz="1000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A. </a:t>
            </a:r>
            <a:r>
              <a:rPr lang="en-US" altLang="en-US" dirty="0" smtClean="0"/>
              <a:t>Polar Bonds</a:t>
            </a:r>
            <a:endParaRPr lang="en-US" alt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447800"/>
            <a:ext cx="7342187" cy="1984375"/>
          </a:xfrm>
        </p:spPr>
        <p:txBody>
          <a:bodyPr>
            <a:normAutofit/>
          </a:bodyPr>
          <a:lstStyle/>
          <a:p>
            <a:pPr>
              <a:spcBef>
                <a:spcPct val="30000"/>
              </a:spcBef>
            </a:pPr>
            <a:r>
              <a:rPr lang="en-US" altLang="en-US" dirty="0" smtClean="0"/>
              <a:t>The </a:t>
            </a:r>
            <a:r>
              <a:rPr lang="en-US" altLang="en-US" dirty="0" smtClean="0">
                <a:solidFill>
                  <a:schemeClr val="accent5"/>
                </a:solidFill>
              </a:rPr>
              <a:t>dipole</a:t>
            </a:r>
            <a:r>
              <a:rPr lang="en-US" altLang="en-US" dirty="0" smtClean="0"/>
              <a:t> points </a:t>
            </a:r>
            <a:r>
              <a:rPr lang="en-US" altLang="en-US" dirty="0"/>
              <a:t>toward the more </a:t>
            </a:r>
            <a:r>
              <a:rPr lang="en-US" altLang="en-US" i="1" dirty="0" smtClean="0"/>
              <a:t>electro</a:t>
            </a:r>
            <a:r>
              <a:rPr lang="en-US" altLang="en-US" i="1" dirty="0" smtClean="0">
                <a:solidFill>
                  <a:schemeClr val="accent5"/>
                </a:solidFill>
              </a:rPr>
              <a:t>negative</a:t>
            </a:r>
            <a:r>
              <a:rPr lang="en-US" altLang="en-US" dirty="0" smtClean="0"/>
              <a:t> </a:t>
            </a:r>
            <a:r>
              <a:rPr lang="en-US" altLang="en-US" dirty="0"/>
              <a:t>atom.</a:t>
            </a:r>
          </a:p>
        </p:txBody>
      </p: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3156624" y="3724389"/>
            <a:ext cx="2830512" cy="2032000"/>
            <a:chOff x="1675" y="2325"/>
            <a:chExt cx="1783" cy="1280"/>
          </a:xfrm>
        </p:grpSpPr>
        <p:pic>
          <p:nvPicPr>
            <p:cNvPr id="33797" name="Picture 5" descr="HCl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99" b="14430"/>
            <a:stretch>
              <a:fillRect/>
            </a:stretch>
          </p:blipFill>
          <p:spPr bwMode="auto">
            <a:xfrm>
              <a:off x="1675" y="2325"/>
              <a:ext cx="1783" cy="128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798" name="Text Box 6"/>
            <p:cNvSpPr txBox="1">
              <a:spLocks noChangeArrowheads="1"/>
            </p:cNvSpPr>
            <p:nvPr/>
          </p:nvSpPr>
          <p:spPr bwMode="auto">
            <a:xfrm>
              <a:off x="1919" y="2755"/>
              <a:ext cx="128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H    Cl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807" name="Group 15"/>
          <p:cNvGrpSpPr>
            <a:grpSpLocks/>
          </p:cNvGrpSpPr>
          <p:nvPr/>
        </p:nvGrpSpPr>
        <p:grpSpPr bwMode="auto">
          <a:xfrm>
            <a:off x="2064543" y="3693486"/>
            <a:ext cx="5559425" cy="1884363"/>
            <a:chOff x="1375" y="2338"/>
            <a:chExt cx="3502" cy="1187"/>
          </a:xfrm>
        </p:grpSpPr>
        <p:sp>
          <p:nvSpPr>
            <p:cNvPr id="33800" name="Text Box 8"/>
            <p:cNvSpPr txBox="1">
              <a:spLocks noChangeArrowheads="1"/>
            </p:cNvSpPr>
            <p:nvPr/>
          </p:nvSpPr>
          <p:spPr bwMode="auto">
            <a:xfrm>
              <a:off x="1375" y="2338"/>
              <a:ext cx="1005" cy="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spcBef>
                  <a:spcPct val="50000"/>
                </a:spcBef>
                <a:buClr>
                  <a:schemeClr val="accent2"/>
                </a:buClr>
                <a:buFont typeface="Monotype Sorts" pitchFamily="2" charset="2"/>
                <a:buNone/>
              </a:pPr>
              <a:r>
                <a:rPr kumimoji="1" lang="en-US" altLang="en-US" sz="9000" dirty="0">
                  <a:solidFill>
                    <a:schemeClr val="folHlink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</a:t>
              </a:r>
              <a:r>
                <a:rPr kumimoji="1" lang="en-US" altLang="en-US" sz="9000" baseline="30000" dirty="0">
                  <a:solidFill>
                    <a:schemeClr val="folHlink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+</a:t>
              </a:r>
              <a:endParaRPr kumimoji="1" lang="en-US" altLang="en-US" sz="9000" dirty="0">
                <a:solidFill>
                  <a:schemeClr val="fol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3872" y="2344"/>
              <a:ext cx="1005" cy="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spcBef>
                  <a:spcPct val="50000"/>
                </a:spcBef>
                <a:buClr>
                  <a:schemeClr val="accent2"/>
                </a:buClr>
                <a:buFont typeface="Monotype Sorts" pitchFamily="2" charset="2"/>
                <a:buNone/>
              </a:pPr>
              <a:r>
                <a:rPr kumimoji="1" lang="en-US" altLang="en-US" sz="9000" dirty="0">
                  <a:solidFill>
                    <a:schemeClr val="folHlink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</a:t>
              </a:r>
              <a:r>
                <a:rPr kumimoji="1" lang="en-US" altLang="en-US" sz="9000" baseline="30000" dirty="0">
                  <a:solidFill>
                    <a:schemeClr val="folHlink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-</a:t>
              </a:r>
              <a:endParaRPr kumimoji="1" lang="en-US" altLang="en-US" sz="9000" dirty="0">
                <a:solidFill>
                  <a:schemeClr val="folHlin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3805" name="Group 13"/>
          <p:cNvGrpSpPr>
            <a:grpSpLocks/>
          </p:cNvGrpSpPr>
          <p:nvPr/>
        </p:nvGrpSpPr>
        <p:grpSpPr bwMode="auto">
          <a:xfrm>
            <a:off x="3283624" y="5910404"/>
            <a:ext cx="2576512" cy="658813"/>
            <a:chOff x="2238" y="3746"/>
            <a:chExt cx="1623" cy="415"/>
          </a:xfrm>
        </p:grpSpPr>
        <p:sp>
          <p:nvSpPr>
            <p:cNvPr id="33803" name="Line 11"/>
            <p:cNvSpPr>
              <a:spLocks noChangeShapeType="1"/>
            </p:cNvSpPr>
            <p:nvPr/>
          </p:nvSpPr>
          <p:spPr bwMode="auto">
            <a:xfrm>
              <a:off x="2238" y="3953"/>
              <a:ext cx="1623" cy="0"/>
            </a:xfrm>
            <a:prstGeom prst="line">
              <a:avLst/>
            </a:prstGeom>
            <a:noFill/>
            <a:ln w="1905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" name="Line 12"/>
            <p:cNvSpPr>
              <a:spLocks noChangeShapeType="1"/>
            </p:cNvSpPr>
            <p:nvPr/>
          </p:nvSpPr>
          <p:spPr bwMode="auto">
            <a:xfrm>
              <a:off x="2492" y="3746"/>
              <a:ext cx="0" cy="415"/>
            </a:xfrm>
            <a:prstGeom prst="line">
              <a:avLst/>
            </a:prstGeom>
            <a:noFill/>
            <a:ln w="1905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37931" y="2712209"/>
            <a:ext cx="361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smtClean="0"/>
              <a:t>DI – POLE =</a:t>
            </a:r>
          </a:p>
          <a:p>
            <a:pPr lvl="2"/>
            <a:r>
              <a:rPr lang="en-US" sz="3200" dirty="0"/>
              <a:t>t</a:t>
            </a:r>
            <a:r>
              <a:rPr lang="en-US" sz="3200" dirty="0" smtClean="0"/>
              <a:t>wo - poles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1294" y="5375736"/>
            <a:ext cx="19562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Positive Pole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5987136" y="5412556"/>
            <a:ext cx="2063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Negative Pole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44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  <p:bldP spid="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000" dirty="0" err="1"/>
              <a:t>LPChem</a:t>
            </a:r>
            <a:r>
              <a:rPr lang="en-US" altLang="en-US" sz="1000" dirty="0"/>
              <a:t> after </a:t>
            </a:r>
            <a:r>
              <a:rPr lang="en-US" altLang="en-US" sz="1000" dirty="0" err="1"/>
              <a:t>Johannesson</a:t>
            </a:r>
            <a:endParaRPr lang="en-US" altLang="en-US" sz="1000" dirty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700" dirty="0" smtClean="0"/>
              <a:t>Polar vs. Nonpolar </a:t>
            </a:r>
            <a:r>
              <a:rPr lang="en-US" altLang="en-US" sz="3700" i="1" dirty="0" smtClean="0"/>
              <a:t>MOLECULES</a:t>
            </a:r>
            <a:endParaRPr lang="en-US" altLang="en-US" sz="3700" i="1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447800"/>
            <a:ext cx="7772400" cy="19843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b="1" dirty="0"/>
              <a:t>Nonpolar M</a:t>
            </a:r>
            <a:r>
              <a:rPr lang="en-US" altLang="en-US" b="1" dirty="0">
                <a:sym typeface="Symbol" panose="05050102010706020507" pitchFamily="18" charset="2"/>
              </a:rPr>
              <a:t>olecules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Dipole moments are symmetrical and cancel out.</a:t>
            </a:r>
          </a:p>
        </p:txBody>
      </p:sp>
      <p:grpSp>
        <p:nvGrpSpPr>
          <p:cNvPr id="35859" name="Group 19"/>
          <p:cNvGrpSpPr>
            <a:grpSpLocks/>
          </p:cNvGrpSpPr>
          <p:nvPr/>
        </p:nvGrpSpPr>
        <p:grpSpPr bwMode="auto">
          <a:xfrm>
            <a:off x="4364038" y="3854450"/>
            <a:ext cx="2874962" cy="1811338"/>
            <a:chOff x="2230" y="2500"/>
            <a:chExt cx="1811" cy="1141"/>
          </a:xfrm>
        </p:grpSpPr>
        <p:grpSp>
          <p:nvGrpSpPr>
            <p:cNvPr id="35849" name="Group 9"/>
            <p:cNvGrpSpPr>
              <a:grpSpLocks/>
            </p:cNvGrpSpPr>
            <p:nvPr/>
          </p:nvGrpSpPr>
          <p:grpSpPr bwMode="auto">
            <a:xfrm>
              <a:off x="3215" y="2500"/>
              <a:ext cx="154" cy="723"/>
              <a:chOff x="3246" y="2500"/>
              <a:chExt cx="154" cy="723"/>
            </a:xfrm>
          </p:grpSpPr>
          <p:sp>
            <p:nvSpPr>
              <p:cNvPr id="35846" name="Line 6"/>
              <p:cNvSpPr>
                <a:spLocks noChangeShapeType="1"/>
              </p:cNvSpPr>
              <p:nvPr/>
            </p:nvSpPr>
            <p:spPr bwMode="auto">
              <a:xfrm flipV="1">
                <a:off x="3323" y="2500"/>
                <a:ext cx="0" cy="723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7" name="Line 7"/>
              <p:cNvSpPr>
                <a:spLocks noChangeShapeType="1"/>
              </p:cNvSpPr>
              <p:nvPr/>
            </p:nvSpPr>
            <p:spPr bwMode="auto">
              <a:xfrm>
                <a:off x="3246" y="3123"/>
                <a:ext cx="154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53" name="Group 13"/>
            <p:cNvGrpSpPr>
              <a:grpSpLocks/>
            </p:cNvGrpSpPr>
            <p:nvPr/>
          </p:nvGrpSpPr>
          <p:grpSpPr bwMode="auto">
            <a:xfrm rot="14340413">
              <a:off x="2515" y="3202"/>
              <a:ext cx="154" cy="723"/>
              <a:chOff x="3246" y="2500"/>
              <a:chExt cx="154" cy="723"/>
            </a:xfrm>
          </p:grpSpPr>
          <p:sp>
            <p:nvSpPr>
              <p:cNvPr id="35854" name="Line 14"/>
              <p:cNvSpPr>
                <a:spLocks noChangeShapeType="1"/>
              </p:cNvSpPr>
              <p:nvPr/>
            </p:nvSpPr>
            <p:spPr bwMode="auto">
              <a:xfrm flipV="1">
                <a:off x="3323" y="2500"/>
                <a:ext cx="0" cy="723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5" name="Line 15"/>
              <p:cNvSpPr>
                <a:spLocks noChangeShapeType="1"/>
              </p:cNvSpPr>
              <p:nvPr/>
            </p:nvSpPr>
            <p:spPr bwMode="auto">
              <a:xfrm>
                <a:off x="3246" y="3123"/>
                <a:ext cx="154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56" name="Group 16"/>
            <p:cNvGrpSpPr>
              <a:grpSpLocks/>
            </p:cNvGrpSpPr>
            <p:nvPr/>
          </p:nvGrpSpPr>
          <p:grpSpPr bwMode="auto">
            <a:xfrm rot="7144366" flipH="1">
              <a:off x="3603" y="3170"/>
              <a:ext cx="154" cy="723"/>
              <a:chOff x="3246" y="2500"/>
              <a:chExt cx="154" cy="723"/>
            </a:xfrm>
          </p:grpSpPr>
          <p:sp>
            <p:nvSpPr>
              <p:cNvPr id="35857" name="Line 17"/>
              <p:cNvSpPr>
                <a:spLocks noChangeShapeType="1"/>
              </p:cNvSpPr>
              <p:nvPr/>
            </p:nvSpPr>
            <p:spPr bwMode="auto">
              <a:xfrm flipV="1">
                <a:off x="3323" y="2500"/>
                <a:ext cx="0" cy="723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8" name="Line 18"/>
              <p:cNvSpPr>
                <a:spLocks noChangeShapeType="1"/>
              </p:cNvSpPr>
              <p:nvPr/>
            </p:nvSpPr>
            <p:spPr bwMode="auto">
              <a:xfrm>
                <a:off x="3246" y="3123"/>
                <a:ext cx="154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868" name="Group 28"/>
          <p:cNvGrpSpPr>
            <a:grpSpLocks/>
          </p:cNvGrpSpPr>
          <p:nvPr/>
        </p:nvGrpSpPr>
        <p:grpSpPr bwMode="auto">
          <a:xfrm>
            <a:off x="2478088" y="3122613"/>
            <a:ext cx="5243512" cy="3552825"/>
            <a:chOff x="1561" y="1967"/>
            <a:chExt cx="3303" cy="2238"/>
          </a:xfrm>
        </p:grpSpPr>
        <p:grpSp>
          <p:nvGrpSpPr>
            <p:cNvPr id="35863" name="Group 23"/>
            <p:cNvGrpSpPr>
              <a:grpSpLocks/>
            </p:cNvGrpSpPr>
            <p:nvPr/>
          </p:nvGrpSpPr>
          <p:grpSpPr bwMode="auto">
            <a:xfrm>
              <a:off x="1561" y="1967"/>
              <a:ext cx="3303" cy="2238"/>
              <a:chOff x="1561" y="2153"/>
              <a:chExt cx="3063" cy="2052"/>
            </a:xfrm>
          </p:grpSpPr>
          <p:sp>
            <p:nvSpPr>
              <p:cNvPr id="35845" name="Text Box 5"/>
              <p:cNvSpPr txBox="1">
                <a:spLocks noChangeArrowheads="1"/>
              </p:cNvSpPr>
              <p:nvPr/>
            </p:nvSpPr>
            <p:spPr bwMode="auto">
              <a:xfrm>
                <a:off x="1561" y="2969"/>
                <a:ext cx="969" cy="4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000" b="1" dirty="0" smtClean="0">
                    <a:solidFill>
                      <a:schemeClr val="folHlink"/>
                    </a:solidFill>
                    <a:latin typeface="Arial" panose="020B0604020202020204" pitchFamily="34" charset="0"/>
                  </a:rPr>
                  <a:t>AB</a:t>
                </a:r>
                <a:r>
                  <a:rPr lang="en-US" altLang="en-US" sz="4000" b="1" baseline="-25000" dirty="0" smtClean="0">
                    <a:solidFill>
                      <a:schemeClr val="folHlink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 dirty="0"/>
              </a:p>
            </p:txBody>
          </p:sp>
          <p:graphicFrame>
            <p:nvGraphicFramePr>
              <p:cNvPr id="35862" name="Object 22"/>
              <p:cNvGraphicFramePr>
                <a:graphicFrameLocks noChangeAspect="1"/>
              </p:cNvGraphicFramePr>
              <p:nvPr/>
            </p:nvGraphicFramePr>
            <p:xfrm>
              <a:off x="2394" y="2153"/>
              <a:ext cx="2230" cy="20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4" name="Photo Editor Photo" r:id="rId3" imgW="2103302" imgH="1935238" progId="MSPhotoEd.3">
                      <p:embed/>
                    </p:oleObj>
                  </mc:Choice>
                  <mc:Fallback>
                    <p:oleObj name="Photo Editor Photo" r:id="rId3" imgW="2103302" imgH="1935238" progId="MSPhotoEd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94" y="2153"/>
                            <a:ext cx="2230" cy="20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5864" name="Text Box 24"/>
            <p:cNvSpPr txBox="1">
              <a:spLocks noChangeArrowheads="1"/>
            </p:cNvSpPr>
            <p:nvPr/>
          </p:nvSpPr>
          <p:spPr bwMode="auto">
            <a:xfrm>
              <a:off x="3538" y="2069"/>
              <a:ext cx="22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latin typeface="Arial Black" panose="020B0A04020102020204" pitchFamily="34" charset="0"/>
                </a:rPr>
                <a:t>B</a:t>
              </a:r>
              <a:endParaRPr lang="en-US" altLang="en-US" dirty="0">
                <a:latin typeface="Arial Black" panose="020B0A04020102020204" pitchFamily="34" charset="0"/>
              </a:endParaRPr>
            </a:p>
          </p:txBody>
        </p:sp>
        <p:sp>
          <p:nvSpPr>
            <p:cNvPr id="35865" name="Text Box 25"/>
            <p:cNvSpPr txBox="1">
              <a:spLocks noChangeArrowheads="1"/>
            </p:cNvSpPr>
            <p:nvPr/>
          </p:nvSpPr>
          <p:spPr bwMode="auto">
            <a:xfrm>
              <a:off x="2571" y="3823"/>
              <a:ext cx="22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latin typeface="Arial Black" panose="020B0A04020102020204" pitchFamily="34" charset="0"/>
                </a:rPr>
                <a:t>B</a:t>
              </a:r>
              <a:endParaRPr lang="en-US" altLang="en-US" dirty="0">
                <a:latin typeface="Arial Black" panose="020B0A04020102020204" pitchFamily="34" charset="0"/>
              </a:endParaRPr>
            </a:p>
          </p:txBody>
        </p:sp>
        <p:sp>
          <p:nvSpPr>
            <p:cNvPr id="35866" name="Text Box 26"/>
            <p:cNvSpPr txBox="1">
              <a:spLocks noChangeArrowheads="1"/>
            </p:cNvSpPr>
            <p:nvPr/>
          </p:nvSpPr>
          <p:spPr bwMode="auto">
            <a:xfrm>
              <a:off x="4518" y="3759"/>
              <a:ext cx="22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latin typeface="Arial Black" panose="020B0A04020102020204" pitchFamily="34" charset="0"/>
                </a:rPr>
                <a:t>B</a:t>
              </a:r>
              <a:endParaRPr lang="en-US" altLang="en-US" dirty="0">
                <a:latin typeface="Arial Black" panose="020B0A04020102020204" pitchFamily="34" charset="0"/>
              </a:endParaRPr>
            </a:p>
          </p:txBody>
        </p:sp>
        <p:sp>
          <p:nvSpPr>
            <p:cNvPr id="35867" name="Text Box 27"/>
            <p:cNvSpPr txBox="1">
              <a:spLocks noChangeArrowheads="1"/>
            </p:cNvSpPr>
            <p:nvPr/>
          </p:nvSpPr>
          <p:spPr bwMode="auto">
            <a:xfrm>
              <a:off x="3528" y="3211"/>
              <a:ext cx="22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latin typeface="Arial Black" panose="020B0A04020102020204" pitchFamily="34" charset="0"/>
                </a:rPr>
                <a:t>A</a:t>
              </a:r>
              <a:endParaRPr lang="en-US" altLang="en-US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6772753" y="2919617"/>
            <a:ext cx="14716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Arial" panose="020B0604020202020204" pitchFamily="34" charset="0"/>
              </a:rPr>
              <a:t>NO net</a:t>
            </a:r>
            <a:endParaRPr lang="en-US" altLang="en-US" sz="2800" dirty="0">
              <a:latin typeface="Arial" panose="020B0604020202020204" pitchFamily="34" charset="0"/>
            </a:endParaRPr>
          </a:p>
          <a:p>
            <a:r>
              <a:rPr lang="en-US" altLang="en-US" sz="2800" dirty="0">
                <a:latin typeface="Arial" panose="020B0604020202020204" pitchFamily="34" charset="0"/>
              </a:rPr>
              <a:t>dipole</a:t>
            </a:r>
          </a:p>
          <a:p>
            <a:r>
              <a:rPr lang="en-US" altLang="en-US" sz="2800" dirty="0">
                <a:latin typeface="Arial" panose="020B0604020202020204" pitchFamily="34" charset="0"/>
              </a:rPr>
              <a:t>moment</a:t>
            </a:r>
          </a:p>
        </p:txBody>
      </p:sp>
    </p:spTree>
    <p:extLst>
      <p:ext uri="{BB962C8B-B14F-4D97-AF65-F5344CB8AC3E}">
        <p14:creationId xmlns:p14="http://schemas.microsoft.com/office/powerpoint/2010/main" val="213303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 bldLvl="2" autoUpdateAnimBg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000" dirty="0" err="1"/>
              <a:t>LPChem</a:t>
            </a:r>
            <a:r>
              <a:rPr lang="en-US" altLang="en-US" sz="1000" dirty="0"/>
              <a:t> after </a:t>
            </a:r>
            <a:r>
              <a:rPr lang="en-US" altLang="en-US" sz="1000" dirty="0" err="1"/>
              <a:t>Johannesson</a:t>
            </a:r>
            <a:endParaRPr lang="en-US" altLang="en-US" sz="1000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700" dirty="0"/>
              <a:t>B. Determining Molecular Polarity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447800"/>
            <a:ext cx="7772400" cy="19843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b="1" dirty="0"/>
              <a:t>Polar M</a:t>
            </a:r>
            <a:r>
              <a:rPr lang="en-US" altLang="en-US" b="1" dirty="0">
                <a:sym typeface="Symbol" panose="05050102010706020507" pitchFamily="18" charset="2"/>
              </a:rPr>
              <a:t>olecules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Dipole moments are asymmetrical and don’t cancel .</a:t>
            </a:r>
          </a:p>
        </p:txBody>
      </p:sp>
      <p:grpSp>
        <p:nvGrpSpPr>
          <p:cNvPr id="36890" name="Group 26"/>
          <p:cNvGrpSpPr>
            <a:grpSpLocks/>
          </p:cNvGrpSpPr>
          <p:nvPr/>
        </p:nvGrpSpPr>
        <p:grpSpPr bwMode="auto">
          <a:xfrm>
            <a:off x="2781300" y="4868863"/>
            <a:ext cx="3754438" cy="444500"/>
            <a:chOff x="2458" y="3067"/>
            <a:chExt cx="2365" cy="280"/>
          </a:xfrm>
        </p:grpSpPr>
        <p:grpSp>
          <p:nvGrpSpPr>
            <p:cNvPr id="36888" name="Group 24"/>
            <p:cNvGrpSpPr>
              <a:grpSpLocks/>
            </p:cNvGrpSpPr>
            <p:nvPr/>
          </p:nvGrpSpPr>
          <p:grpSpPr bwMode="auto">
            <a:xfrm>
              <a:off x="2458" y="3067"/>
              <a:ext cx="907" cy="254"/>
              <a:chOff x="2458" y="3067"/>
              <a:chExt cx="907" cy="254"/>
            </a:xfrm>
          </p:grpSpPr>
          <p:sp>
            <p:nvSpPr>
              <p:cNvPr id="36876" name="Line 12"/>
              <p:cNvSpPr>
                <a:spLocks noChangeShapeType="1"/>
              </p:cNvSpPr>
              <p:nvPr/>
            </p:nvSpPr>
            <p:spPr bwMode="auto">
              <a:xfrm rot="14423557" flipV="1">
                <a:off x="2912" y="2613"/>
                <a:ext cx="0" cy="907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7" name="Line 13"/>
              <p:cNvSpPr>
                <a:spLocks noChangeShapeType="1"/>
              </p:cNvSpPr>
              <p:nvPr/>
            </p:nvSpPr>
            <p:spPr bwMode="auto">
              <a:xfrm rot="14423557">
                <a:off x="2532" y="3234"/>
                <a:ext cx="175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889" name="Group 25"/>
            <p:cNvGrpSpPr>
              <a:grpSpLocks/>
            </p:cNvGrpSpPr>
            <p:nvPr/>
          </p:nvGrpSpPr>
          <p:grpSpPr bwMode="auto">
            <a:xfrm>
              <a:off x="3916" y="3100"/>
              <a:ext cx="907" cy="247"/>
              <a:chOff x="3916" y="3100"/>
              <a:chExt cx="907" cy="247"/>
            </a:xfrm>
          </p:grpSpPr>
          <p:sp>
            <p:nvSpPr>
              <p:cNvPr id="36883" name="Line 19"/>
              <p:cNvSpPr>
                <a:spLocks noChangeShapeType="1"/>
              </p:cNvSpPr>
              <p:nvPr/>
            </p:nvSpPr>
            <p:spPr bwMode="auto">
              <a:xfrm rot="-14419349" flipH="1" flipV="1">
                <a:off x="4370" y="2646"/>
                <a:ext cx="0" cy="907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4" name="Line 20"/>
              <p:cNvSpPr>
                <a:spLocks noChangeShapeType="1"/>
              </p:cNvSpPr>
              <p:nvPr/>
            </p:nvSpPr>
            <p:spPr bwMode="auto">
              <a:xfrm rot="7180651" flipH="1">
                <a:off x="4574" y="3260"/>
                <a:ext cx="175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6899" name="Group 35"/>
          <p:cNvGrpSpPr>
            <a:grpSpLocks/>
          </p:cNvGrpSpPr>
          <p:nvPr/>
        </p:nvGrpSpPr>
        <p:grpSpPr bwMode="auto">
          <a:xfrm>
            <a:off x="7208838" y="4373563"/>
            <a:ext cx="1749425" cy="1530350"/>
            <a:chOff x="4541" y="2755"/>
            <a:chExt cx="1102" cy="964"/>
          </a:xfrm>
        </p:grpSpPr>
        <p:grpSp>
          <p:nvGrpSpPr>
            <p:cNvPr id="36894" name="Group 30"/>
            <p:cNvGrpSpPr>
              <a:grpSpLocks/>
            </p:cNvGrpSpPr>
            <p:nvPr/>
          </p:nvGrpSpPr>
          <p:grpSpPr bwMode="auto">
            <a:xfrm>
              <a:off x="4541" y="2755"/>
              <a:ext cx="151" cy="964"/>
              <a:chOff x="3673" y="2648"/>
              <a:chExt cx="160" cy="524"/>
            </a:xfrm>
          </p:grpSpPr>
          <p:sp>
            <p:nvSpPr>
              <p:cNvPr id="36895" name="Line 31"/>
              <p:cNvSpPr>
                <a:spLocks noChangeShapeType="1"/>
              </p:cNvSpPr>
              <p:nvPr/>
            </p:nvSpPr>
            <p:spPr bwMode="auto">
              <a:xfrm rot="-21565615" flipH="1" flipV="1">
                <a:off x="3673" y="3096"/>
                <a:ext cx="160" cy="1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6" name="Line 32"/>
              <p:cNvSpPr>
                <a:spLocks noChangeShapeType="1"/>
              </p:cNvSpPr>
              <p:nvPr/>
            </p:nvSpPr>
            <p:spPr bwMode="auto">
              <a:xfrm flipV="1">
                <a:off x="3748" y="2648"/>
                <a:ext cx="0" cy="524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898" name="Text Box 34"/>
            <p:cNvSpPr txBox="1">
              <a:spLocks noChangeArrowheads="1"/>
            </p:cNvSpPr>
            <p:nvPr/>
          </p:nvSpPr>
          <p:spPr bwMode="auto">
            <a:xfrm>
              <a:off x="4716" y="2793"/>
              <a:ext cx="927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>
                  <a:latin typeface="Arial" panose="020B0604020202020204" pitchFamily="34" charset="0"/>
                </a:rPr>
                <a:t>net</a:t>
              </a:r>
            </a:p>
            <a:p>
              <a:r>
                <a:rPr lang="en-US" altLang="en-US" sz="2800" dirty="0">
                  <a:latin typeface="Arial" panose="020B0604020202020204" pitchFamily="34" charset="0"/>
                </a:rPr>
                <a:t>dipole</a:t>
              </a:r>
            </a:p>
            <a:p>
              <a:r>
                <a:rPr lang="en-US" altLang="en-US" sz="2800" dirty="0">
                  <a:latin typeface="Arial" panose="020B0604020202020204" pitchFamily="34" charset="0"/>
                </a:rPr>
                <a:t>moment</a:t>
              </a:r>
            </a:p>
          </p:txBody>
        </p:sp>
      </p:grpSp>
      <p:grpSp>
        <p:nvGrpSpPr>
          <p:cNvPr id="36903" name="Group 39"/>
          <p:cNvGrpSpPr>
            <a:grpSpLocks/>
          </p:cNvGrpSpPr>
          <p:nvPr/>
        </p:nvGrpSpPr>
        <p:grpSpPr bwMode="auto">
          <a:xfrm>
            <a:off x="1190625" y="4152900"/>
            <a:ext cx="5995988" cy="2111375"/>
            <a:chOff x="750" y="2616"/>
            <a:chExt cx="3777" cy="1330"/>
          </a:xfrm>
        </p:grpSpPr>
        <p:grpSp>
          <p:nvGrpSpPr>
            <p:cNvPr id="36897" name="Group 33"/>
            <p:cNvGrpSpPr>
              <a:grpSpLocks/>
            </p:cNvGrpSpPr>
            <p:nvPr/>
          </p:nvGrpSpPr>
          <p:grpSpPr bwMode="auto">
            <a:xfrm>
              <a:off x="750" y="2616"/>
              <a:ext cx="3777" cy="1330"/>
              <a:chOff x="849" y="2616"/>
              <a:chExt cx="3777" cy="1330"/>
            </a:xfrm>
          </p:grpSpPr>
          <p:sp>
            <p:nvSpPr>
              <p:cNvPr id="36886" name="Text Box 22"/>
              <p:cNvSpPr txBox="1">
                <a:spLocks noChangeArrowheads="1"/>
              </p:cNvSpPr>
              <p:nvPr/>
            </p:nvSpPr>
            <p:spPr bwMode="auto">
              <a:xfrm>
                <a:off x="849" y="3065"/>
                <a:ext cx="969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000" b="1">
                    <a:solidFill>
                      <a:schemeClr val="folHlink"/>
                    </a:solidFill>
                    <a:latin typeface="Arial" panose="020B0604020202020204" pitchFamily="34" charset="0"/>
                  </a:rPr>
                  <a:t>H</a:t>
                </a:r>
                <a:r>
                  <a:rPr lang="en-US" altLang="en-US" sz="4000" b="1" baseline="-25000">
                    <a:solidFill>
                      <a:schemeClr val="folHlink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4000" b="1">
                    <a:solidFill>
                      <a:schemeClr val="folHlink"/>
                    </a:solidFill>
                    <a:latin typeface="Arial" panose="020B0604020202020204" pitchFamily="34" charset="0"/>
                  </a:rPr>
                  <a:t>O</a:t>
                </a:r>
                <a:endParaRPr lang="en-US" altLang="en-US"/>
              </a:p>
            </p:txBody>
          </p:sp>
          <p:graphicFrame>
            <p:nvGraphicFramePr>
              <p:cNvPr id="36892" name="Object 28"/>
              <p:cNvGraphicFramePr>
                <a:graphicFrameLocks noChangeAspect="1"/>
              </p:cNvGraphicFramePr>
              <p:nvPr/>
            </p:nvGraphicFramePr>
            <p:xfrm>
              <a:off x="1499" y="2616"/>
              <a:ext cx="3127" cy="13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8" name="Photo Editor Photo" r:id="rId3" imgW="2149026" imgH="914479" progId="MSPhotoEd.3">
                      <p:embed/>
                    </p:oleObj>
                  </mc:Choice>
                  <mc:Fallback>
                    <p:oleObj name="Photo Editor Photo" r:id="rId3" imgW="2149026" imgH="914479" progId="MSPhotoEd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99" y="2616"/>
                            <a:ext cx="3127" cy="13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6900" name="Text Box 36"/>
            <p:cNvSpPr txBox="1">
              <a:spLocks noChangeArrowheads="1"/>
            </p:cNvSpPr>
            <p:nvPr/>
          </p:nvSpPr>
          <p:spPr bwMode="auto">
            <a:xfrm>
              <a:off x="1597" y="3442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Arial Black" panose="020B0A04020102020204" pitchFamily="34" charset="0"/>
                </a:rPr>
                <a:t>H</a:t>
              </a:r>
            </a:p>
          </p:txBody>
        </p:sp>
        <p:sp>
          <p:nvSpPr>
            <p:cNvPr id="36901" name="Text Box 37"/>
            <p:cNvSpPr txBox="1">
              <a:spLocks noChangeArrowheads="1"/>
            </p:cNvSpPr>
            <p:nvPr/>
          </p:nvSpPr>
          <p:spPr bwMode="auto">
            <a:xfrm>
              <a:off x="4042" y="3487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Arial Black" panose="020B0A04020102020204" pitchFamily="34" charset="0"/>
                </a:rPr>
                <a:t>H</a:t>
              </a:r>
            </a:p>
          </p:txBody>
        </p:sp>
        <p:sp>
          <p:nvSpPr>
            <p:cNvPr id="36902" name="Text Box 38"/>
            <p:cNvSpPr txBox="1">
              <a:spLocks noChangeArrowheads="1"/>
            </p:cNvSpPr>
            <p:nvPr/>
          </p:nvSpPr>
          <p:spPr bwMode="auto">
            <a:xfrm>
              <a:off x="2783" y="2759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Arial Black" panose="020B0A04020102020204" pitchFamily="34" charset="0"/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645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z="1000" dirty="0" err="1"/>
              <a:t>LPChem</a:t>
            </a:r>
            <a:r>
              <a:rPr lang="en-US" altLang="en-US" sz="1000" dirty="0"/>
              <a:t> after </a:t>
            </a:r>
            <a:r>
              <a:rPr lang="en-US" altLang="en-US" sz="1000" dirty="0" err="1"/>
              <a:t>Johannesson</a:t>
            </a:r>
            <a:endParaRPr lang="en-US" altLang="en-US" sz="1000" dirty="0"/>
          </a:p>
        </p:txBody>
      </p:sp>
      <p:grpSp>
        <p:nvGrpSpPr>
          <p:cNvPr id="37942" name="Group 54"/>
          <p:cNvGrpSpPr>
            <a:grpSpLocks/>
          </p:cNvGrpSpPr>
          <p:nvPr/>
        </p:nvGrpSpPr>
        <p:grpSpPr bwMode="auto">
          <a:xfrm>
            <a:off x="1339850" y="3376613"/>
            <a:ext cx="5607050" cy="3213100"/>
            <a:chOff x="844" y="2127"/>
            <a:chExt cx="3532" cy="2024"/>
          </a:xfrm>
        </p:grpSpPr>
        <p:grpSp>
          <p:nvGrpSpPr>
            <p:cNvPr id="37931" name="Group 43"/>
            <p:cNvGrpSpPr>
              <a:grpSpLocks/>
            </p:cNvGrpSpPr>
            <p:nvPr/>
          </p:nvGrpSpPr>
          <p:grpSpPr bwMode="auto">
            <a:xfrm>
              <a:off x="844" y="2127"/>
              <a:ext cx="3532" cy="2024"/>
              <a:chOff x="1159" y="2127"/>
              <a:chExt cx="3532" cy="2024"/>
            </a:xfrm>
          </p:grpSpPr>
          <p:graphicFrame>
            <p:nvGraphicFramePr>
              <p:cNvPr id="37930" name="Object 42"/>
              <p:cNvGraphicFramePr>
                <a:graphicFrameLocks noChangeAspect="1"/>
              </p:cNvGraphicFramePr>
              <p:nvPr/>
            </p:nvGraphicFramePr>
            <p:xfrm>
              <a:off x="2167" y="2127"/>
              <a:ext cx="2524" cy="20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3" name="Photo Editor Photo" r:id="rId3" imgW="2232854" imgH="1790476" progId="MSPhotoEd.3">
                      <p:embed/>
                    </p:oleObj>
                  </mc:Choice>
                  <mc:Fallback>
                    <p:oleObj name="Photo Editor Photo" r:id="rId3" imgW="2232854" imgH="1790476" progId="MSPhotoEd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67" y="2127"/>
                            <a:ext cx="2524" cy="20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7924" name="Text Box 36"/>
              <p:cNvSpPr txBox="1">
                <a:spLocks noChangeArrowheads="1"/>
              </p:cNvSpPr>
              <p:nvPr/>
            </p:nvSpPr>
            <p:spPr bwMode="auto">
              <a:xfrm>
                <a:off x="1159" y="3050"/>
                <a:ext cx="1154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000" b="1">
                    <a:solidFill>
                      <a:schemeClr val="folHlink"/>
                    </a:solidFill>
                    <a:latin typeface="Arial" panose="020B0604020202020204" pitchFamily="34" charset="0"/>
                  </a:rPr>
                  <a:t>CHCl</a:t>
                </a:r>
                <a:r>
                  <a:rPr lang="en-US" altLang="en-US" sz="4000" b="1" baseline="-25000">
                    <a:solidFill>
                      <a:schemeClr val="folHlink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/>
              </a:p>
            </p:txBody>
          </p:sp>
        </p:grpSp>
        <p:sp>
          <p:nvSpPr>
            <p:cNvPr id="37938" name="Text Box 50"/>
            <p:cNvSpPr txBox="1">
              <a:spLocks noChangeArrowheads="1"/>
            </p:cNvSpPr>
            <p:nvPr/>
          </p:nvSpPr>
          <p:spPr bwMode="auto">
            <a:xfrm>
              <a:off x="2955" y="2344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Arial Black" panose="020B0A04020102020204" pitchFamily="34" charset="0"/>
                </a:rPr>
                <a:t>H</a:t>
              </a:r>
            </a:p>
          </p:txBody>
        </p:sp>
        <p:sp>
          <p:nvSpPr>
            <p:cNvPr id="37939" name="Text Box 51"/>
            <p:cNvSpPr txBox="1">
              <a:spLocks noChangeArrowheads="1"/>
            </p:cNvSpPr>
            <p:nvPr/>
          </p:nvSpPr>
          <p:spPr bwMode="auto">
            <a:xfrm>
              <a:off x="2023" y="3468"/>
              <a:ext cx="3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Arial Black" panose="020B0A04020102020204" pitchFamily="34" charset="0"/>
                </a:rPr>
                <a:t>Cl</a:t>
              </a:r>
            </a:p>
          </p:txBody>
        </p:sp>
        <p:sp>
          <p:nvSpPr>
            <p:cNvPr id="37940" name="Text Box 52"/>
            <p:cNvSpPr txBox="1">
              <a:spLocks noChangeArrowheads="1"/>
            </p:cNvSpPr>
            <p:nvPr/>
          </p:nvSpPr>
          <p:spPr bwMode="auto">
            <a:xfrm>
              <a:off x="3865" y="3494"/>
              <a:ext cx="3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Arial Black" panose="020B0A04020102020204" pitchFamily="34" charset="0"/>
                </a:rPr>
                <a:t>Cl</a:t>
              </a:r>
            </a:p>
          </p:txBody>
        </p:sp>
        <p:sp>
          <p:nvSpPr>
            <p:cNvPr id="37941" name="Text Box 53"/>
            <p:cNvSpPr txBox="1">
              <a:spLocks noChangeArrowheads="1"/>
            </p:cNvSpPr>
            <p:nvPr/>
          </p:nvSpPr>
          <p:spPr bwMode="auto">
            <a:xfrm>
              <a:off x="2862" y="3686"/>
              <a:ext cx="3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Arial Black" panose="020B0A04020102020204" pitchFamily="34" charset="0"/>
                </a:rPr>
                <a:t>Cl</a:t>
              </a:r>
            </a:p>
          </p:txBody>
        </p:sp>
      </p:grp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700"/>
              <a:t>B. Determining Molecular Polarity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0463" y="1427162"/>
            <a:ext cx="7772400" cy="2283421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 dirty="0"/>
              <a:t>Therefore, polar molecules have...</a:t>
            </a:r>
            <a:endParaRPr lang="en-US" altLang="en-US" dirty="0"/>
          </a:p>
          <a:p>
            <a:pPr lvl="1"/>
            <a:r>
              <a:rPr lang="en-US" altLang="en-US" dirty="0" smtClean="0"/>
              <a:t>Asymmetrical </a:t>
            </a:r>
            <a:r>
              <a:rPr lang="en-US" altLang="en-US" dirty="0"/>
              <a:t>shape </a:t>
            </a:r>
            <a:r>
              <a:rPr lang="en-US" altLang="en-US" dirty="0" smtClean="0"/>
              <a:t>(unshared pairs on central atom </a:t>
            </a:r>
            <a:r>
              <a:rPr lang="en-US" altLang="en-US" dirty="0"/>
              <a:t>(E)</a:t>
            </a:r>
            <a:r>
              <a:rPr lang="en-US" altLang="en-US" dirty="0" smtClean="0"/>
              <a:t>) </a:t>
            </a:r>
            <a:r>
              <a:rPr lang="en-US" altLang="en-US" dirty="0"/>
              <a:t>or </a:t>
            </a:r>
          </a:p>
          <a:p>
            <a:pPr lvl="1"/>
            <a:r>
              <a:rPr lang="en-US" altLang="en-US" dirty="0" smtClean="0"/>
              <a:t>Asymmetrical </a:t>
            </a:r>
            <a:r>
              <a:rPr lang="en-US" altLang="en-US" dirty="0"/>
              <a:t>atoms</a:t>
            </a:r>
          </a:p>
        </p:txBody>
      </p:sp>
      <p:grpSp>
        <p:nvGrpSpPr>
          <p:cNvPr id="37921" name="Group 33"/>
          <p:cNvGrpSpPr>
            <a:grpSpLocks/>
          </p:cNvGrpSpPr>
          <p:nvPr/>
        </p:nvGrpSpPr>
        <p:grpSpPr bwMode="auto">
          <a:xfrm>
            <a:off x="3767138" y="5076825"/>
            <a:ext cx="2309812" cy="817563"/>
            <a:chOff x="2333" y="3206"/>
            <a:chExt cx="1578" cy="573"/>
          </a:xfrm>
        </p:grpSpPr>
        <p:grpSp>
          <p:nvGrpSpPr>
            <p:cNvPr id="37903" name="Group 15"/>
            <p:cNvGrpSpPr>
              <a:grpSpLocks/>
            </p:cNvGrpSpPr>
            <p:nvPr/>
          </p:nvGrpSpPr>
          <p:grpSpPr bwMode="auto">
            <a:xfrm rot="15003023">
              <a:off x="2506" y="3033"/>
              <a:ext cx="175" cy="521"/>
              <a:chOff x="3246" y="2500"/>
              <a:chExt cx="154" cy="723"/>
            </a:xfrm>
          </p:grpSpPr>
          <p:sp>
            <p:nvSpPr>
              <p:cNvPr id="37904" name="Line 16"/>
              <p:cNvSpPr>
                <a:spLocks noChangeShapeType="1"/>
              </p:cNvSpPr>
              <p:nvPr/>
            </p:nvSpPr>
            <p:spPr bwMode="auto">
              <a:xfrm flipV="1">
                <a:off x="3323" y="2500"/>
                <a:ext cx="0" cy="723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5" name="Line 17"/>
              <p:cNvSpPr>
                <a:spLocks noChangeShapeType="1"/>
              </p:cNvSpPr>
              <p:nvPr/>
            </p:nvSpPr>
            <p:spPr bwMode="auto">
              <a:xfrm>
                <a:off x="3246" y="3123"/>
                <a:ext cx="154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09" name="Group 21"/>
            <p:cNvGrpSpPr>
              <a:grpSpLocks/>
            </p:cNvGrpSpPr>
            <p:nvPr/>
          </p:nvGrpSpPr>
          <p:grpSpPr bwMode="auto">
            <a:xfrm rot="6596977" flipH="1">
              <a:off x="3563" y="3060"/>
              <a:ext cx="175" cy="521"/>
              <a:chOff x="3246" y="2500"/>
              <a:chExt cx="154" cy="723"/>
            </a:xfrm>
          </p:grpSpPr>
          <p:sp>
            <p:nvSpPr>
              <p:cNvPr id="37910" name="Line 22"/>
              <p:cNvSpPr>
                <a:spLocks noChangeShapeType="1"/>
              </p:cNvSpPr>
              <p:nvPr/>
            </p:nvSpPr>
            <p:spPr bwMode="auto">
              <a:xfrm flipV="1">
                <a:off x="3323" y="2500"/>
                <a:ext cx="0" cy="723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1" name="Line 23"/>
              <p:cNvSpPr>
                <a:spLocks noChangeShapeType="1"/>
              </p:cNvSpPr>
              <p:nvPr/>
            </p:nvSpPr>
            <p:spPr bwMode="auto">
              <a:xfrm>
                <a:off x="3246" y="3123"/>
                <a:ext cx="154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12" name="Group 24"/>
            <p:cNvGrpSpPr>
              <a:grpSpLocks/>
            </p:cNvGrpSpPr>
            <p:nvPr/>
          </p:nvGrpSpPr>
          <p:grpSpPr bwMode="auto">
            <a:xfrm rot="11037079">
              <a:off x="3010" y="3258"/>
              <a:ext cx="175" cy="521"/>
              <a:chOff x="3246" y="2500"/>
              <a:chExt cx="154" cy="723"/>
            </a:xfrm>
          </p:grpSpPr>
          <p:sp>
            <p:nvSpPr>
              <p:cNvPr id="37913" name="Line 25"/>
              <p:cNvSpPr>
                <a:spLocks noChangeShapeType="1"/>
              </p:cNvSpPr>
              <p:nvPr/>
            </p:nvSpPr>
            <p:spPr bwMode="auto">
              <a:xfrm flipV="1">
                <a:off x="3323" y="2500"/>
                <a:ext cx="0" cy="723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4" name="Line 26"/>
              <p:cNvSpPr>
                <a:spLocks noChangeShapeType="1"/>
              </p:cNvSpPr>
              <p:nvPr/>
            </p:nvSpPr>
            <p:spPr bwMode="auto">
              <a:xfrm>
                <a:off x="3246" y="3123"/>
                <a:ext cx="154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7928" name="Group 40"/>
          <p:cNvGrpSpPr>
            <a:grpSpLocks/>
          </p:cNvGrpSpPr>
          <p:nvPr/>
        </p:nvGrpSpPr>
        <p:grpSpPr bwMode="auto">
          <a:xfrm flipV="1">
            <a:off x="5348288" y="3992563"/>
            <a:ext cx="254000" cy="939800"/>
            <a:chOff x="3673" y="2648"/>
            <a:chExt cx="160" cy="524"/>
          </a:xfrm>
        </p:grpSpPr>
        <p:sp>
          <p:nvSpPr>
            <p:cNvPr id="37920" name="Line 32"/>
            <p:cNvSpPr>
              <a:spLocks noChangeShapeType="1"/>
            </p:cNvSpPr>
            <p:nvPr/>
          </p:nvSpPr>
          <p:spPr bwMode="auto">
            <a:xfrm rot="-21565615" flipH="1" flipV="1">
              <a:off x="3673" y="3096"/>
              <a:ext cx="160" cy="1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7" name="Line 39"/>
            <p:cNvSpPr>
              <a:spLocks noChangeShapeType="1"/>
            </p:cNvSpPr>
            <p:nvPr/>
          </p:nvSpPr>
          <p:spPr bwMode="auto">
            <a:xfrm flipV="1">
              <a:off x="3748" y="2648"/>
              <a:ext cx="0" cy="524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37" name="Group 49"/>
          <p:cNvGrpSpPr>
            <a:grpSpLocks/>
          </p:cNvGrpSpPr>
          <p:nvPr/>
        </p:nvGrpSpPr>
        <p:grpSpPr bwMode="auto">
          <a:xfrm>
            <a:off x="7208838" y="4373563"/>
            <a:ext cx="1749425" cy="1530350"/>
            <a:chOff x="4541" y="2755"/>
            <a:chExt cx="1102" cy="964"/>
          </a:xfrm>
        </p:grpSpPr>
        <p:grpSp>
          <p:nvGrpSpPr>
            <p:cNvPr id="37933" name="Group 45"/>
            <p:cNvGrpSpPr>
              <a:grpSpLocks/>
            </p:cNvGrpSpPr>
            <p:nvPr/>
          </p:nvGrpSpPr>
          <p:grpSpPr bwMode="auto">
            <a:xfrm flipV="1">
              <a:off x="4541" y="2755"/>
              <a:ext cx="151" cy="964"/>
              <a:chOff x="3673" y="2648"/>
              <a:chExt cx="160" cy="524"/>
            </a:xfrm>
          </p:grpSpPr>
          <p:sp>
            <p:nvSpPr>
              <p:cNvPr id="37934" name="Line 46"/>
              <p:cNvSpPr>
                <a:spLocks noChangeShapeType="1"/>
              </p:cNvSpPr>
              <p:nvPr/>
            </p:nvSpPr>
            <p:spPr bwMode="auto">
              <a:xfrm rot="-21565615" flipH="1" flipV="1">
                <a:off x="3673" y="3096"/>
                <a:ext cx="160" cy="1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5" name="Line 47"/>
              <p:cNvSpPr>
                <a:spLocks noChangeShapeType="1"/>
              </p:cNvSpPr>
              <p:nvPr/>
            </p:nvSpPr>
            <p:spPr bwMode="auto">
              <a:xfrm flipV="1">
                <a:off x="3748" y="2648"/>
                <a:ext cx="0" cy="524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936" name="Text Box 48"/>
            <p:cNvSpPr txBox="1">
              <a:spLocks noChangeArrowheads="1"/>
            </p:cNvSpPr>
            <p:nvPr/>
          </p:nvSpPr>
          <p:spPr bwMode="auto">
            <a:xfrm>
              <a:off x="4716" y="2793"/>
              <a:ext cx="927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chemeClr val="bg1"/>
                  </a:solidFill>
                  <a:latin typeface="Arial" panose="020B0604020202020204" pitchFamily="34" charset="0"/>
                </a:rPr>
                <a:t>net</a:t>
              </a:r>
            </a:p>
            <a:p>
              <a:r>
                <a:rPr lang="en-US" altLang="en-US" sz="2800">
                  <a:solidFill>
                    <a:schemeClr val="bg1"/>
                  </a:solidFill>
                  <a:latin typeface="Arial" panose="020B0604020202020204" pitchFamily="34" charset="0"/>
                </a:rPr>
                <a:t>dipole</a:t>
              </a:r>
            </a:p>
            <a:p>
              <a:r>
                <a:rPr lang="en-US" altLang="en-US" sz="2800">
                  <a:solidFill>
                    <a:schemeClr val="bg1"/>
                  </a:solidFill>
                  <a:latin typeface="Arial" panose="020B0604020202020204" pitchFamily="34" charset="0"/>
                </a:rPr>
                <a:t>moment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715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Intermolecular Forces (IMFs)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Intermolecular Forces = </a:t>
            </a:r>
            <a:r>
              <a:rPr lang="en-US" sz="3200" dirty="0" smtClean="0"/>
              <a:t>(Attraction) Forces </a:t>
            </a:r>
            <a:r>
              <a:rPr lang="en-US" sz="3200" i="1" dirty="0" smtClean="0"/>
              <a:t>between</a:t>
            </a:r>
            <a:r>
              <a:rPr lang="en-US" sz="3200" dirty="0" smtClean="0"/>
              <a:t> molecules</a:t>
            </a:r>
          </a:p>
          <a:p>
            <a:pPr lvl="1"/>
            <a:r>
              <a:rPr lang="en-US" dirty="0" smtClean="0"/>
              <a:t>IMFs are much weaker than bonds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LPChem: Wz           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044" y="3407274"/>
            <a:ext cx="4877306" cy="269877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704554" y="4465074"/>
            <a:ext cx="1000125" cy="58317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0211646">
            <a:off x="3749154" y="5145618"/>
            <a:ext cx="2100433" cy="590309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27289" y="3833183"/>
            <a:ext cx="2033591" cy="230832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</a:t>
            </a:r>
            <a:r>
              <a:rPr lang="en-US" sz="2400" b="1" dirty="0" smtClean="0"/>
              <a:t>ATTRACTION</a:t>
            </a:r>
            <a:r>
              <a:rPr lang="en-US" sz="2400" dirty="0" smtClean="0"/>
              <a:t> between the molecules is the IMF.</a:t>
            </a:r>
            <a:endParaRPr lang="en-US" sz="2400" dirty="0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058109" y="4523672"/>
            <a:ext cx="1705439" cy="463673"/>
            <a:chOff x="2238" y="3746"/>
            <a:chExt cx="1623" cy="415"/>
          </a:xfrm>
        </p:grpSpPr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2238" y="3953"/>
              <a:ext cx="1623" cy="0"/>
            </a:xfrm>
            <a:prstGeom prst="line">
              <a:avLst/>
            </a:prstGeom>
            <a:noFill/>
            <a:ln w="190500">
              <a:solidFill>
                <a:schemeClr val="accent6">
                  <a:alpha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2492" y="3746"/>
              <a:ext cx="0" cy="415"/>
            </a:xfrm>
            <a:prstGeom prst="line">
              <a:avLst/>
            </a:prstGeom>
            <a:noFill/>
            <a:ln w="190500">
              <a:solidFill>
                <a:schemeClr val="accent6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757295" y="4523113"/>
            <a:ext cx="1705439" cy="463673"/>
            <a:chOff x="2238" y="3746"/>
            <a:chExt cx="1623" cy="415"/>
          </a:xfrm>
        </p:grpSpPr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2238" y="3953"/>
              <a:ext cx="1623" cy="0"/>
            </a:xfrm>
            <a:prstGeom prst="line">
              <a:avLst/>
            </a:prstGeom>
            <a:noFill/>
            <a:ln w="190500">
              <a:solidFill>
                <a:schemeClr val="accent6">
                  <a:alpha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492" y="3746"/>
              <a:ext cx="0" cy="415"/>
            </a:xfrm>
            <a:prstGeom prst="line">
              <a:avLst/>
            </a:prstGeom>
            <a:noFill/>
            <a:ln w="190500">
              <a:solidFill>
                <a:schemeClr val="accent6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737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Intermolecular Forces (IMFs)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IMFs make the molecules of a substance more likely to stay together as a solid or liquid</a:t>
            </a:r>
          </a:p>
          <a:p>
            <a:pPr lvl="1"/>
            <a:r>
              <a:rPr lang="en-US" sz="2800" dirty="0"/>
              <a:t>I</a:t>
            </a:r>
            <a:r>
              <a:rPr lang="en-US" sz="2800" dirty="0" smtClean="0"/>
              <a:t>nstead of separating into a gas.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LPChem: Wz            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71" y="3706812"/>
            <a:ext cx="1466850" cy="1466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0" y="3706812"/>
            <a:ext cx="1466850" cy="1485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361" y="3716337"/>
            <a:ext cx="14859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1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three types of IMF: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377081"/>
            <a:ext cx="7675350" cy="1218636"/>
          </a:xfrm>
        </p:spPr>
        <p:txBody>
          <a:bodyPr/>
          <a:lstStyle/>
          <a:p>
            <a:r>
              <a:rPr lang="en-US" dirty="0" smtClean="0"/>
              <a:t>Dipole-Dipole (DD) is</a:t>
            </a:r>
            <a:r>
              <a:rPr lang="en-US" dirty="0"/>
              <a:t> </a:t>
            </a:r>
            <a:r>
              <a:rPr lang="en-US" dirty="0" smtClean="0"/>
              <a:t>the simplest one to understand: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Unit 12: Molecular Structure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LPChem</a:t>
            </a:r>
            <a:r>
              <a:rPr lang="en-US" dirty="0" smtClean="0"/>
              <a:t>: </a:t>
            </a:r>
            <a:r>
              <a:rPr lang="en-US" dirty="0" err="1" smtClean="0"/>
              <a:t>Wz</a:t>
            </a:r>
            <a:r>
              <a:rPr lang="en-US" dirty="0" smtClean="0"/>
              <a:t>           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62" y="2462115"/>
            <a:ext cx="4778477" cy="194839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34325" y="4503506"/>
            <a:ext cx="7675350" cy="18972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5"/>
              </a:buClr>
              <a:buFont typeface="Wingdings" panose="05000000000000000000" pitchFamily="2" charset="2"/>
              <a:buChar char="v"/>
              <a:defRPr sz="4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Ø"/>
              <a:defRPr sz="3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q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Opposites attract.</a:t>
            </a:r>
          </a:p>
          <a:p>
            <a:pPr lvl="1"/>
            <a:r>
              <a:rPr lang="en-US" dirty="0" smtClean="0"/>
              <a:t>The negative end of one polar molecule </a:t>
            </a:r>
            <a:r>
              <a:rPr lang="en-US" dirty="0" smtClean="0">
                <a:solidFill>
                  <a:schemeClr val="accent6"/>
                </a:solidFill>
              </a:rPr>
              <a:t>attracts</a:t>
            </a:r>
            <a:r>
              <a:rPr lang="en-US" dirty="0" smtClean="0"/>
              <a:t> the positive end of another polar molecule.</a:t>
            </a:r>
          </a:p>
        </p:txBody>
      </p:sp>
      <p:sp>
        <p:nvSpPr>
          <p:cNvPr id="8" name="Oval 7"/>
          <p:cNvSpPr/>
          <p:nvPr/>
        </p:nvSpPr>
        <p:spPr>
          <a:xfrm>
            <a:off x="3805084" y="3026354"/>
            <a:ext cx="1430593" cy="983245"/>
          </a:xfrm>
          <a:prstGeom prst="ellipse">
            <a:avLst/>
          </a:prstGeom>
          <a:noFill/>
          <a:ln w="1016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9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2397</TotalTime>
  <Words>917</Words>
  <Application>Microsoft Office PowerPoint</Application>
  <PresentationFormat>On-screen Show (4:3)</PresentationFormat>
  <Paragraphs>208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Calibri</vt:lpstr>
      <vt:lpstr>Century Gothic</vt:lpstr>
      <vt:lpstr>Courier New</vt:lpstr>
      <vt:lpstr>Monotype Sorts</vt:lpstr>
      <vt:lpstr>Symbol</vt:lpstr>
      <vt:lpstr>Wingdings</vt:lpstr>
      <vt:lpstr>Depth</vt:lpstr>
      <vt:lpstr>Photo Editor Photo</vt:lpstr>
      <vt:lpstr>Intermolecular  Forces</vt:lpstr>
      <vt:lpstr>A. Polar Bonds</vt:lpstr>
      <vt:lpstr>A. Polar Bonds</vt:lpstr>
      <vt:lpstr>Polar vs. Nonpolar MOLECULES</vt:lpstr>
      <vt:lpstr>B. Determining Molecular Polarity</vt:lpstr>
      <vt:lpstr>B. Determining Molecular Polarity</vt:lpstr>
      <vt:lpstr>Intermolecular Forces (IMFs)</vt:lpstr>
      <vt:lpstr>Intermolecular Forces (IMFs)</vt:lpstr>
      <vt:lpstr>There are three types of IMF:</vt:lpstr>
      <vt:lpstr>Dipole-Dipole Interaction:</vt:lpstr>
      <vt:lpstr>Dipole-Dipole Interaction:</vt:lpstr>
      <vt:lpstr>London Dispersion</vt:lpstr>
      <vt:lpstr>London Dispersion</vt:lpstr>
      <vt:lpstr>London Dispersion</vt:lpstr>
      <vt:lpstr>London Dispersion:</vt:lpstr>
      <vt:lpstr>Hydrogen Bonding</vt:lpstr>
      <vt:lpstr>Hydrogen Bonding</vt:lpstr>
      <vt:lpstr>Hydrogen Bonding</vt:lpstr>
      <vt:lpstr>Hydrogen Bonding:</vt:lpstr>
      <vt:lpstr>Which IMFs are present?</vt:lpstr>
      <vt:lpstr>Which IMFs are present?</vt:lpstr>
      <vt:lpstr>Why are IMFs important?</vt:lpstr>
      <vt:lpstr>Why are IMFs important?</vt:lpstr>
      <vt:lpstr>Why are IMFs important?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 Geometry</dc:title>
  <dc:creator>rwentz</dc:creator>
  <cp:lastModifiedBy>rwentz</cp:lastModifiedBy>
  <cp:revision>82</cp:revision>
  <dcterms:created xsi:type="dcterms:W3CDTF">2015-02-10T15:07:29Z</dcterms:created>
  <dcterms:modified xsi:type="dcterms:W3CDTF">2015-02-14T00:57:44Z</dcterms:modified>
</cp:coreProperties>
</file>